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media/image12.svg" ContentType="image/svg+xml"/>
  <Override PartName="/ppt/media/image21.svg" ContentType="image/svg+xml"/>
  <Override PartName="/ppt/media/image23.svg" ContentType="image/svg+xml"/>
  <Override PartName="/ppt/media/image2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308" r:id="rId8"/>
    <p:sldId id="261" r:id="rId9"/>
    <p:sldId id="262" r:id="rId10"/>
    <p:sldId id="263" r:id="rId11"/>
    <p:sldId id="265" r:id="rId12"/>
    <p:sldId id="310" r:id="rId13"/>
    <p:sldId id="341" r:id="rId14"/>
    <p:sldId id="342" r:id="rId15"/>
    <p:sldId id="311" r:id="rId16"/>
    <p:sldId id="315" r:id="rId17"/>
    <p:sldId id="316" r:id="rId18"/>
    <p:sldId id="272" r:id="rId19"/>
    <p:sldId id="273" r:id="rId20"/>
    <p:sldId id="274" r:id="rId21"/>
    <p:sldId id="275" r:id="rId22"/>
    <p:sldId id="276" r:id="rId23"/>
    <p:sldId id="357" r:id="rId24"/>
    <p:sldId id="319" r:id="rId25"/>
    <p:sldId id="281" r:id="rId26"/>
    <p:sldId id="317" r:id="rId27"/>
    <p:sldId id="282" r:id="rId28"/>
    <p:sldId id="283" r:id="rId29"/>
    <p:sldId id="318" r:id="rId30"/>
  </p:sldIdLst>
  <p:sldSz cx="12192000" cy="6858000"/>
  <p:notesSz cx="6858000" cy="9144000"/>
  <p:embeddedFontLst>
    <p:embeddedFont>
      <p:font typeface="Calibri" panose="020F0502020204030204"/>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AA9F6"/>
    <a:srgbClr val="BC7300"/>
    <a:srgbClr val="FCAD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 name="Google Shape;87;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b="0" i="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1" name="Google Shape;371;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p>
        </p:txBody>
      </p:sp>
      <p:sp>
        <p:nvSpPr>
          <p:cNvPr id="291" name="Google Shape;291;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p>
          <a:p>
            <a:pPr marL="0" lvl="0" indent="0" algn="l" rtl="0">
              <a:spcBef>
                <a:spcPts val="0"/>
              </a:spcBef>
              <a:spcAft>
                <a:spcPts val="0"/>
              </a:spcAft>
              <a:buClr>
                <a:schemeClr val="dk1"/>
              </a:buClr>
              <a:buSzPts val="1200"/>
              <a:buFont typeface="Calibri" panose="020F0502020204030204"/>
              <a:buNone/>
            </a:pPr>
          </a:p>
        </p:txBody>
      </p:sp>
      <p:sp>
        <p:nvSpPr>
          <p:cNvPr id="291" name="Google Shape;291;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1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b="0" i="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7" name="Google Shape;487;p1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2" name="Shape 582"/>
        <p:cNvGrpSpPr/>
        <p:nvPr/>
      </p:nvGrpSpPr>
      <p:grpSpPr>
        <a:xfrm>
          <a:off x="0" y="0"/>
          <a:ext cx="0" cy="0"/>
          <a:chOff x="0" y="0"/>
          <a:chExt cx="0" cy="0"/>
        </a:xfrm>
      </p:grpSpPr>
      <p:sp>
        <p:nvSpPr>
          <p:cNvPr id="583" name="Google Shape;583;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1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p>
          <a:p>
            <a:pPr marL="0" lvl="0" indent="0" algn="l" rtl="0">
              <a:spcBef>
                <a:spcPts val="0"/>
              </a:spcBef>
              <a:spcAft>
                <a:spcPts val="0"/>
              </a:spcAft>
              <a:buNone/>
            </a:pPr>
          </a:p>
        </p:txBody>
      </p:sp>
      <p:sp>
        <p:nvSpPr>
          <p:cNvPr id="585" name="Google Shape;585;p1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8" name="Shape 558"/>
        <p:cNvGrpSpPr/>
        <p:nvPr/>
      </p:nvGrpSpPr>
      <p:grpSpPr>
        <a:xfrm>
          <a:off x="0" y="0"/>
          <a:ext cx="0" cy="0"/>
          <a:chOff x="0" y="0"/>
          <a:chExt cx="0" cy="0"/>
        </a:xfrm>
      </p:grpSpPr>
      <p:sp>
        <p:nvSpPr>
          <p:cNvPr id="559" name="Google Shape;559;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1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Après les transformations nécessaires , nous avons liées notre flux par la composantes Destination OLE DB  pour charger notre dimension dans la base de données,</a:t>
            </a:r>
            <a:endParaRPr lang="fr-FR"/>
          </a:p>
        </p:txBody>
      </p:sp>
      <p:sp>
        <p:nvSpPr>
          <p:cNvPr id="561" name="Google Shape;561;p1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9" name="Shape 609"/>
        <p:cNvGrpSpPr/>
        <p:nvPr/>
      </p:nvGrpSpPr>
      <p:grpSpPr>
        <a:xfrm>
          <a:off x="0" y="0"/>
          <a:ext cx="0" cy="0"/>
          <a:chOff x="0" y="0"/>
          <a:chExt cx="0" cy="0"/>
        </a:xfrm>
      </p:grpSpPr>
      <p:sp>
        <p:nvSpPr>
          <p:cNvPr id="610" name="Google Shape;610;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1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a:p>
        </p:txBody>
      </p:sp>
      <p:sp>
        <p:nvSpPr>
          <p:cNvPr id="612" name="Google Shape;612;p1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4" name="Shape 634"/>
        <p:cNvGrpSpPr/>
        <p:nvPr/>
      </p:nvGrpSpPr>
      <p:grpSpPr>
        <a:xfrm>
          <a:off x="0" y="0"/>
          <a:ext cx="0" cy="0"/>
          <a:chOff x="0" y="0"/>
          <a:chExt cx="0" cy="0"/>
        </a:xfrm>
      </p:grpSpPr>
      <p:sp>
        <p:nvSpPr>
          <p:cNvPr id="635" name="Google Shape;635;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1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a:p>
        </p:txBody>
      </p:sp>
      <p:sp>
        <p:nvSpPr>
          <p:cNvPr id="637" name="Google Shape;637;p1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8" name="Shape 658"/>
        <p:cNvGrpSpPr/>
        <p:nvPr/>
      </p:nvGrpSpPr>
      <p:grpSpPr>
        <a:xfrm>
          <a:off x="0" y="0"/>
          <a:ext cx="0" cy="0"/>
          <a:chOff x="0" y="0"/>
          <a:chExt cx="0" cy="0"/>
        </a:xfrm>
      </p:grpSpPr>
      <p:sp>
        <p:nvSpPr>
          <p:cNvPr id="659" name="Google Shape;659;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p1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61" name="Google Shape;661;p1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2" name="Shape 682"/>
        <p:cNvGrpSpPr/>
        <p:nvPr/>
      </p:nvGrpSpPr>
      <p:grpSpPr>
        <a:xfrm>
          <a:off x="0" y="0"/>
          <a:ext cx="0" cy="0"/>
          <a:chOff x="0" y="0"/>
          <a:chExt cx="0" cy="0"/>
        </a:xfrm>
      </p:grpSpPr>
      <p:sp>
        <p:nvSpPr>
          <p:cNvPr id="683" name="Google Shape;683;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2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85" name="Google Shape;685;p2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00"/>
        <p:cNvGrpSpPr/>
        <p:nvPr/>
      </p:nvGrpSpPr>
      <p:grpSpPr>
        <a:xfrm>
          <a:off x="0" y="0"/>
          <a:ext cx="0" cy="0"/>
          <a:chOff x="0" y="0"/>
          <a:chExt cx="0" cy="0"/>
        </a:xfrm>
      </p:grpSpPr>
      <p:sp>
        <p:nvSpPr>
          <p:cNvPr id="101" name="Google Shape;101;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a:p>
        </p:txBody>
      </p:sp>
      <p:sp>
        <p:nvSpPr>
          <p:cNvPr id="103" name="Google Shape;103;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5" name="Shape 705"/>
        <p:cNvGrpSpPr/>
        <p:nvPr/>
      </p:nvGrpSpPr>
      <p:grpSpPr>
        <a:xfrm>
          <a:off x="0" y="0"/>
          <a:ext cx="0" cy="0"/>
          <a:chOff x="0" y="0"/>
          <a:chExt cx="0" cy="0"/>
        </a:xfrm>
      </p:grpSpPr>
      <p:sp>
        <p:nvSpPr>
          <p:cNvPr id="706" name="Google Shape;706;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2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8" name="Google Shape;708;p2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5" name="Shape 705"/>
        <p:cNvGrpSpPr/>
        <p:nvPr/>
      </p:nvGrpSpPr>
      <p:grpSpPr>
        <a:xfrm>
          <a:off x="0" y="0"/>
          <a:ext cx="0" cy="0"/>
          <a:chOff x="0" y="0"/>
          <a:chExt cx="0" cy="0"/>
        </a:xfrm>
      </p:grpSpPr>
      <p:sp>
        <p:nvSpPr>
          <p:cNvPr id="706" name="Google Shape;706;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2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ym typeface="+mn-ea"/>
              </a:rPr>
              <a:t>Le power BI service permet au decideur un acces plus facile que l’accées au logiciel power BI desktop qui réside dans une machine locale,</a:t>
            </a:r>
            <a:endParaRPr lang="en-US"/>
          </a:p>
          <a:p>
            <a:pPr marL="0" lvl="0" indent="0" algn="l" rtl="0">
              <a:spcBef>
                <a:spcPts val="0"/>
              </a:spcBef>
              <a:spcAft>
                <a:spcPts val="0"/>
              </a:spcAft>
              <a:buNone/>
            </a:pPr>
            <a:r>
              <a:rPr lang="en-US">
                <a:sym typeface="+mn-ea"/>
              </a:rPr>
              <a:t>En plus il est sécurisé , ce qui tres important pour une plateforme contenant les données de ses employés et enfin il permet la gestion des utilisateurs et des accés.</a:t>
            </a:r>
            <a:endParaRPr lang="en-US"/>
          </a:p>
          <a:p>
            <a:pPr marL="0" lvl="0" indent="0" algn="l" rtl="0">
              <a:spcBef>
                <a:spcPts val="0"/>
              </a:spcBef>
              <a:spcAft>
                <a:spcPts val="0"/>
              </a:spcAft>
              <a:buNone/>
            </a:pPr>
            <a:r>
              <a:rPr lang="en-US">
                <a:sym typeface="+mn-ea"/>
              </a:rPr>
              <a:t>Pour l’automatisation des l’actualisation des données sur le web, il nous a fallu installer une passerelle qui lie power BI service avec Power desktop</a:t>
            </a:r>
            <a:endParaRPr lang="en-US"/>
          </a:p>
          <a:p>
            <a:pPr marL="0" lvl="0" indent="0" algn="l" rtl="0">
              <a:spcBef>
                <a:spcPts val="0"/>
              </a:spcBef>
              <a:spcAft>
                <a:spcPts val="0"/>
              </a:spcAft>
              <a:buNone/>
            </a:pPr>
            <a:endPar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8" name="Google Shape;708;p2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9" name="Shape 729"/>
        <p:cNvGrpSpPr/>
        <p:nvPr/>
      </p:nvGrpSpPr>
      <p:grpSpPr>
        <a:xfrm>
          <a:off x="0" y="0"/>
          <a:ext cx="0" cy="0"/>
          <a:chOff x="0" y="0"/>
          <a:chExt cx="0" cy="0"/>
        </a:xfrm>
      </p:grpSpPr>
      <p:sp>
        <p:nvSpPr>
          <p:cNvPr id="730" name="Google Shape;730;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p2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32" name="Google Shape;732;p2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4" name="Shape 824"/>
        <p:cNvGrpSpPr/>
        <p:nvPr/>
      </p:nvGrpSpPr>
      <p:grpSpPr>
        <a:xfrm>
          <a:off x="0" y="0"/>
          <a:ext cx="0" cy="0"/>
          <a:chOff x="0" y="0"/>
          <a:chExt cx="0" cy="0"/>
        </a:xfrm>
      </p:grpSpPr>
      <p:sp>
        <p:nvSpPr>
          <p:cNvPr id="825" name="Google Shape;825;p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p2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27" name="Google Shape;827;p2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4" name="Shape 634"/>
        <p:cNvGrpSpPr/>
        <p:nvPr/>
      </p:nvGrpSpPr>
      <p:grpSpPr>
        <a:xfrm>
          <a:off x="0" y="0"/>
          <a:ext cx="0" cy="0"/>
          <a:chOff x="0" y="0"/>
          <a:chExt cx="0" cy="0"/>
        </a:xfrm>
      </p:grpSpPr>
      <p:sp>
        <p:nvSpPr>
          <p:cNvPr id="635" name="Google Shape;635;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1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a:p>
        </p:txBody>
      </p:sp>
      <p:sp>
        <p:nvSpPr>
          <p:cNvPr id="637" name="Google Shape;637;p1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7" name="Shape 847"/>
        <p:cNvGrpSpPr/>
        <p:nvPr/>
      </p:nvGrpSpPr>
      <p:grpSpPr>
        <a:xfrm>
          <a:off x="0" y="0"/>
          <a:ext cx="0" cy="0"/>
          <a:chOff x="0" y="0"/>
          <a:chExt cx="0" cy="0"/>
        </a:xfrm>
      </p:grpSpPr>
      <p:sp>
        <p:nvSpPr>
          <p:cNvPr id="848" name="Google Shape;848;p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2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50" name="Google Shape;850;p2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7" name="Shape 877"/>
        <p:cNvGrpSpPr/>
        <p:nvPr/>
      </p:nvGrpSpPr>
      <p:grpSpPr>
        <a:xfrm>
          <a:off x="0" y="0"/>
          <a:ext cx="0" cy="0"/>
          <a:chOff x="0" y="0"/>
          <a:chExt cx="0" cy="0"/>
        </a:xfrm>
      </p:grpSpPr>
      <p:sp>
        <p:nvSpPr>
          <p:cNvPr id="878" name="Google Shape;878;p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9" name="Google Shape;879;p2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0" name="Google Shape;880;p2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4" name="Shape 784"/>
        <p:cNvGrpSpPr/>
        <p:nvPr/>
      </p:nvGrpSpPr>
      <p:grpSpPr>
        <a:xfrm>
          <a:off x="0" y="0"/>
          <a:ext cx="0" cy="0"/>
          <a:chOff x="0" y="0"/>
          <a:chExt cx="0" cy="0"/>
        </a:xfrm>
      </p:grpSpPr>
      <p:sp>
        <p:nvSpPr>
          <p:cNvPr id="785" name="Google Shape;785;p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2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7" name="Google Shape;787;p2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p>
          <a:p>
            <a:pPr marL="0" lvl="0" indent="0" algn="l" rtl="0">
              <a:spcBef>
                <a:spcPts val="0"/>
              </a:spcBef>
              <a:spcAft>
                <a:spcPts val="0"/>
              </a:spcAft>
              <a:buNone/>
            </a:pPr>
          </a:p>
        </p:txBody>
      </p:sp>
      <p:sp>
        <p:nvSpPr>
          <p:cNvPr id="168" name="Google Shape;168;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endParaRPr lang="fr-FR"/>
          </a:p>
        </p:txBody>
      </p:sp>
      <p:sp>
        <p:nvSpPr>
          <p:cNvPr id="218" name="Google Shape;218;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rPr>
              <a:t>ise.</a:t>
            </a:r>
            <a:endPar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3" name="Google Shape;263;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p>
          <a:p>
            <a:pPr marL="0" lvl="0" indent="0" algn="l" rtl="0">
              <a:spcBef>
                <a:spcPts val="0"/>
              </a:spcBef>
              <a:spcAft>
                <a:spcPts val="0"/>
              </a:spcAft>
              <a:buClr>
                <a:schemeClr val="dk1"/>
              </a:buClr>
              <a:buSzPts val="1200"/>
              <a:buFont typeface="Calibri" panose="020F0502020204030204"/>
              <a:buNone/>
            </a:pPr>
          </a:p>
        </p:txBody>
      </p:sp>
      <p:sp>
        <p:nvSpPr>
          <p:cNvPr id="291" name="Google Shape;291;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0" name="Shape 320"/>
        <p:cNvGrpSpPr/>
        <p:nvPr/>
      </p:nvGrpSpPr>
      <p:grpSpPr>
        <a:xfrm>
          <a:off x="0" y="0"/>
          <a:ext cx="0" cy="0"/>
          <a:chOff x="0" y="0"/>
          <a:chExt cx="0" cy="0"/>
        </a:xfrm>
      </p:grpSpPr>
      <p:sp>
        <p:nvSpPr>
          <p:cNvPr id="321" name="Google Shape;321;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Apres étude approfondie et comparatifs des différents outils , Nous avons opté pour l’utilisation de SQL server 2022 pour sauvegarder les données traitées suite à l’ETL , SQL server integration services pour appliquer le processus ETL sur les données de la société , Power BI comme outils de création des tableaux de bord</a:t>
            </a:r>
            <a:endParaRPr lang="fr-FR"/>
          </a:p>
        </p:txBody>
      </p:sp>
      <p:sp>
        <p:nvSpPr>
          <p:cNvPr id="323" name="Google Shape;323;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rPr>
              <a:t>L'identification des indicateurs de performances clés (KPI) est une phase primordiale durant le processus du développement d’un projet BI pour l’évaluer et l’améliorer d’une manière plus efficace et plus efficiente. De ce fait, nous avons préparé une liste des KPI qui est en accord avec les besoins spécifiques de l'entreprise et qui englobe les 2 thématiques suivantes : </a:t>
            </a:r>
            <a:endPar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0" name="Google Shape;400;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Diapositive de titr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re et texte vertical">
  <p:cSld name="VERTICAL_TEXT">
    <p:spTree>
      <p:nvGrpSpPr>
        <p:cNvPr id="72" name="Shape 72"/>
        <p:cNvGrpSpPr/>
        <p:nvPr/>
      </p:nvGrpSpPr>
      <p:grpSpPr>
        <a:xfrm>
          <a:off x="0" y="0"/>
          <a:ext cx="0" cy="0"/>
          <a:chOff x="0" y="0"/>
          <a:chExt cx="0" cy="0"/>
        </a:xfrm>
      </p:grpSpPr>
      <p:sp>
        <p:nvSpPr>
          <p:cNvPr id="73" name="Google Shape;73;p4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0"/>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4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Titre vertical et texte">
  <p:cSld name="VERTICAL_TITLE_AND_VERTICAL_TEXT">
    <p:spTree>
      <p:nvGrpSpPr>
        <p:cNvPr id="78" name="Shape 78"/>
        <p:cNvGrpSpPr/>
        <p:nvPr/>
      </p:nvGrpSpPr>
      <p:grpSpPr>
        <a:xfrm>
          <a:off x="0" y="0"/>
          <a:ext cx="0" cy="0"/>
          <a:chOff x="0" y="0"/>
          <a:chExt cx="0" cy="0"/>
        </a:xfrm>
      </p:grpSpPr>
      <p:sp>
        <p:nvSpPr>
          <p:cNvPr id="79" name="Google Shape;79;p41"/>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1"/>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4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re et contenu">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4" name="Google Shape;24;p3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Titre de section">
  <p:cSld name="SECTION_HEADER">
    <p:spTree>
      <p:nvGrpSpPr>
        <p:cNvPr id="27" name="Shape 27"/>
        <p:cNvGrpSpPr/>
        <p:nvPr/>
      </p:nvGrpSpPr>
      <p:grpSpPr>
        <a:xfrm>
          <a:off x="0" y="0"/>
          <a:ext cx="0" cy="0"/>
          <a:chOff x="0" y="0"/>
          <a:chExt cx="0" cy="0"/>
        </a:xfrm>
      </p:grpSpPr>
      <p:sp>
        <p:nvSpPr>
          <p:cNvPr id="28" name="Google Shape;28;p33"/>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3"/>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38889"/>
              </a:buClr>
              <a:buSzPts val="2400"/>
              <a:buNone/>
              <a:defRPr sz="2400">
                <a:solidFill>
                  <a:srgbClr val="D38889"/>
                </a:solidFill>
              </a:defRPr>
            </a:lvl1pPr>
            <a:lvl2pPr marL="914400" lvl="1" indent="-228600" algn="l">
              <a:lnSpc>
                <a:spcPct val="90000"/>
              </a:lnSpc>
              <a:spcBef>
                <a:spcPts val="500"/>
              </a:spcBef>
              <a:spcAft>
                <a:spcPts val="0"/>
              </a:spcAft>
              <a:buClr>
                <a:srgbClr val="D38889"/>
              </a:buClr>
              <a:buSzPts val="2000"/>
              <a:buNone/>
              <a:defRPr sz="2000">
                <a:solidFill>
                  <a:srgbClr val="D38889"/>
                </a:solidFill>
              </a:defRPr>
            </a:lvl2pPr>
            <a:lvl3pPr marL="1371600" lvl="2" indent="-228600" algn="l">
              <a:lnSpc>
                <a:spcPct val="90000"/>
              </a:lnSpc>
              <a:spcBef>
                <a:spcPts val="500"/>
              </a:spcBef>
              <a:spcAft>
                <a:spcPts val="0"/>
              </a:spcAft>
              <a:buClr>
                <a:srgbClr val="D38889"/>
              </a:buClr>
              <a:buSzPts val="1800"/>
              <a:buNone/>
              <a:defRPr sz="1800">
                <a:solidFill>
                  <a:srgbClr val="D38889"/>
                </a:solidFill>
              </a:defRPr>
            </a:lvl3pPr>
            <a:lvl4pPr marL="1828800" lvl="3" indent="-228600" algn="l">
              <a:lnSpc>
                <a:spcPct val="90000"/>
              </a:lnSpc>
              <a:spcBef>
                <a:spcPts val="500"/>
              </a:spcBef>
              <a:spcAft>
                <a:spcPts val="0"/>
              </a:spcAft>
              <a:buClr>
                <a:srgbClr val="D38889"/>
              </a:buClr>
              <a:buSzPts val="1600"/>
              <a:buNone/>
              <a:defRPr sz="1600">
                <a:solidFill>
                  <a:srgbClr val="D38889"/>
                </a:solidFill>
              </a:defRPr>
            </a:lvl4pPr>
            <a:lvl5pPr marL="2286000" lvl="4" indent="-228600" algn="l">
              <a:lnSpc>
                <a:spcPct val="90000"/>
              </a:lnSpc>
              <a:spcBef>
                <a:spcPts val="500"/>
              </a:spcBef>
              <a:spcAft>
                <a:spcPts val="0"/>
              </a:spcAft>
              <a:buClr>
                <a:srgbClr val="D38889"/>
              </a:buClr>
              <a:buSzPts val="1600"/>
              <a:buNone/>
              <a:defRPr sz="1600">
                <a:solidFill>
                  <a:srgbClr val="D38889"/>
                </a:solidFill>
              </a:defRPr>
            </a:lvl5pPr>
            <a:lvl6pPr marL="2743200" lvl="5" indent="-228600" algn="l">
              <a:lnSpc>
                <a:spcPct val="90000"/>
              </a:lnSpc>
              <a:spcBef>
                <a:spcPts val="500"/>
              </a:spcBef>
              <a:spcAft>
                <a:spcPts val="0"/>
              </a:spcAft>
              <a:buClr>
                <a:srgbClr val="D38889"/>
              </a:buClr>
              <a:buSzPts val="1600"/>
              <a:buNone/>
              <a:defRPr sz="1600">
                <a:solidFill>
                  <a:srgbClr val="D38889"/>
                </a:solidFill>
              </a:defRPr>
            </a:lvl6pPr>
            <a:lvl7pPr marL="3200400" lvl="6" indent="-228600" algn="l">
              <a:lnSpc>
                <a:spcPct val="90000"/>
              </a:lnSpc>
              <a:spcBef>
                <a:spcPts val="500"/>
              </a:spcBef>
              <a:spcAft>
                <a:spcPts val="0"/>
              </a:spcAft>
              <a:buClr>
                <a:srgbClr val="D38889"/>
              </a:buClr>
              <a:buSzPts val="1600"/>
              <a:buNone/>
              <a:defRPr sz="1600">
                <a:solidFill>
                  <a:srgbClr val="D38889"/>
                </a:solidFill>
              </a:defRPr>
            </a:lvl7pPr>
            <a:lvl8pPr marL="3657600" lvl="7" indent="-228600" algn="l">
              <a:lnSpc>
                <a:spcPct val="90000"/>
              </a:lnSpc>
              <a:spcBef>
                <a:spcPts val="500"/>
              </a:spcBef>
              <a:spcAft>
                <a:spcPts val="0"/>
              </a:spcAft>
              <a:buClr>
                <a:srgbClr val="D38889"/>
              </a:buClr>
              <a:buSzPts val="1600"/>
              <a:buNone/>
              <a:defRPr sz="1600">
                <a:solidFill>
                  <a:srgbClr val="D38889"/>
                </a:solidFill>
              </a:defRPr>
            </a:lvl8pPr>
            <a:lvl9pPr marL="4114800" lvl="8" indent="-228600" algn="l">
              <a:lnSpc>
                <a:spcPct val="90000"/>
              </a:lnSpc>
              <a:spcBef>
                <a:spcPts val="500"/>
              </a:spcBef>
              <a:spcAft>
                <a:spcPts val="0"/>
              </a:spcAft>
              <a:buClr>
                <a:srgbClr val="D38889"/>
              </a:buClr>
              <a:buSzPts val="1600"/>
              <a:buNone/>
              <a:defRPr sz="1600">
                <a:solidFill>
                  <a:srgbClr val="D38889"/>
                </a:solidFill>
              </a:defRPr>
            </a:lvl9pPr>
          </a:lstStyle>
          <a:p/>
        </p:txBody>
      </p:sp>
      <p:sp>
        <p:nvSpPr>
          <p:cNvPr id="30" name="Google Shape;30;p3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Deux contenus">
  <p:cSld name="TWO_OBJECTS">
    <p:spTree>
      <p:nvGrpSpPr>
        <p:cNvPr id="33" name="Shape 33"/>
        <p:cNvGrpSpPr/>
        <p:nvPr/>
      </p:nvGrpSpPr>
      <p:grpSpPr>
        <a:xfrm>
          <a:off x="0" y="0"/>
          <a:ext cx="0" cy="0"/>
          <a:chOff x="0" y="0"/>
          <a:chExt cx="0" cy="0"/>
        </a:xfrm>
      </p:grpSpPr>
      <p:sp>
        <p:nvSpPr>
          <p:cNvPr id="34" name="Google Shape;34;p3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4"/>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34"/>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3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aison">
  <p:cSld name="TWO_OBJECTS_WITH_TEXT">
    <p:spTree>
      <p:nvGrpSpPr>
        <p:cNvPr id="40" name="Shape 40"/>
        <p:cNvGrpSpPr/>
        <p:nvPr/>
      </p:nvGrpSpPr>
      <p:grpSpPr>
        <a:xfrm>
          <a:off x="0" y="0"/>
          <a:ext cx="0" cy="0"/>
          <a:chOff x="0" y="0"/>
          <a:chExt cx="0" cy="0"/>
        </a:xfrm>
      </p:grpSpPr>
      <p:sp>
        <p:nvSpPr>
          <p:cNvPr id="41" name="Google Shape;41;p35"/>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5"/>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35"/>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35"/>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35"/>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3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re seul">
  <p:cSld name="TITLE_ONLY">
    <p:spTree>
      <p:nvGrpSpPr>
        <p:cNvPr id="49" name="Shape 49"/>
        <p:cNvGrpSpPr/>
        <p:nvPr/>
      </p:nvGrpSpPr>
      <p:grpSpPr>
        <a:xfrm>
          <a:off x="0" y="0"/>
          <a:ext cx="0" cy="0"/>
          <a:chOff x="0" y="0"/>
          <a:chExt cx="0" cy="0"/>
        </a:xfrm>
      </p:grpSpPr>
      <p:sp>
        <p:nvSpPr>
          <p:cNvPr id="50" name="Google Shape;50;p3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Vide">
  <p:cSld name="BLANK">
    <p:spTree>
      <p:nvGrpSpPr>
        <p:cNvPr id="54" name="Shape 54"/>
        <p:cNvGrpSpPr/>
        <p:nvPr/>
      </p:nvGrpSpPr>
      <p:grpSpPr>
        <a:xfrm>
          <a:off x="0" y="0"/>
          <a:ext cx="0" cy="0"/>
          <a:chOff x="0" y="0"/>
          <a:chExt cx="0" cy="0"/>
        </a:xfrm>
      </p:grpSpPr>
      <p:sp>
        <p:nvSpPr>
          <p:cNvPr id="55" name="Google Shape;55;p3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u avec légende">
  <p:cSld name="OBJECT_WITH_CAPTION_TEXT">
    <p:spTree>
      <p:nvGrpSpPr>
        <p:cNvPr id="58" name="Shape 58"/>
        <p:cNvGrpSpPr/>
        <p:nvPr/>
      </p:nvGrpSpPr>
      <p:grpSpPr>
        <a:xfrm>
          <a:off x="0" y="0"/>
          <a:ext cx="0" cy="0"/>
          <a:chOff x="0" y="0"/>
          <a:chExt cx="0" cy="0"/>
        </a:xfrm>
      </p:grpSpPr>
      <p:sp>
        <p:nvSpPr>
          <p:cNvPr id="59" name="Google Shape;59;p38"/>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8"/>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38"/>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3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Image avec légende">
  <p:cSld name="PICTURE_WITH_CAPTION_TEXT">
    <p:spTree>
      <p:nvGrpSpPr>
        <p:cNvPr id="65" name="Shape 65"/>
        <p:cNvGrpSpPr/>
        <p:nvPr/>
      </p:nvGrpSpPr>
      <p:grpSpPr>
        <a:xfrm>
          <a:off x="0" y="0"/>
          <a:ext cx="0" cy="0"/>
          <a:chOff x="0" y="0"/>
          <a:chExt cx="0" cy="0"/>
        </a:xfrm>
      </p:grpSpPr>
      <p:sp>
        <p:nvSpPr>
          <p:cNvPr id="66" name="Google Shape;66;p39"/>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9"/>
          <p:cNvSpPr/>
          <p:nvPr>
            <p:ph type="pic" idx="2"/>
          </p:nvPr>
        </p:nvSpPr>
        <p:spPr>
          <a:xfrm>
            <a:off x="5183188" y="987425"/>
            <a:ext cx="6172200" cy="4873625"/>
          </a:xfrm>
          <a:prstGeom prst="rect">
            <a:avLst/>
          </a:prstGeom>
          <a:noFill/>
          <a:ln>
            <a:noFill/>
          </a:ln>
        </p:spPr>
      </p:sp>
      <p:sp>
        <p:nvSpPr>
          <p:cNvPr id="68" name="Google Shape;68;p39"/>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3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3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3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3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fr-FR"/>
            </a:fld>
            <a:endParaRPr lang="fr-F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1.svg"/><Relationship Id="rId12" Type="http://schemas.openxmlformats.org/officeDocument/2006/relationships/notesSlide" Target="../notesSlides/notesSlide12.xml"/><Relationship Id="rId11" Type="http://schemas.openxmlformats.org/officeDocument/2006/relationships/slideLayout" Target="../slideLayouts/slideLayout2.xml"/><Relationship Id="rId10" Type="http://schemas.openxmlformats.org/officeDocument/2006/relationships/image" Target="../media/image29.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90" name="Google Shape;90;p1"/>
          <p:cNvSpPr txBox="1"/>
          <p:nvPr>
            <p:ph type="subTitle" idx="1"/>
          </p:nvPr>
        </p:nvSpPr>
        <p:spPr>
          <a:xfrm>
            <a:off x="433753" y="2511632"/>
            <a:ext cx="11277300" cy="1093500"/>
          </a:xfrm>
          <a:prstGeom prst="rect">
            <a:avLst/>
          </a:prstGeom>
          <a:solidFill>
            <a:schemeClr val="lt1"/>
          </a:solidFill>
          <a:ln w="12700" cap="flat" cmpd="sng">
            <a:solidFill>
              <a:srgbClr val="190103"/>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BE0F1D"/>
              </a:buClr>
              <a:buSzPts val="2800"/>
              <a:buNone/>
            </a:pPr>
            <a:r>
              <a:rPr lang="fr-FR" b="1">
                <a:solidFill>
                  <a:srgbClr val="002060"/>
                </a:solidFill>
                <a:latin typeface="Times New Roman" panose="02020603050405020304"/>
                <a:ea typeface="Times New Roman" panose="02020603050405020304"/>
                <a:cs typeface="Times New Roman" panose="02020603050405020304"/>
                <a:sym typeface="Times New Roman" panose="02020603050405020304"/>
              </a:rPr>
              <a:t>Implémentation d’un système de dashboarding intelligent </a:t>
            </a:r>
            <a:endParaRPr lang="fr-FR"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0"/>
              </a:spcBef>
              <a:spcAft>
                <a:spcPts val="0"/>
              </a:spcAft>
              <a:buClr>
                <a:srgbClr val="BE0F1D"/>
              </a:buClr>
              <a:buSzPts val="2800"/>
              <a:buNone/>
            </a:pPr>
            <a:r>
              <a:rPr lang="fr-FR" b="1">
                <a:solidFill>
                  <a:srgbClr val="002060"/>
                </a:solidFill>
                <a:latin typeface="Times New Roman" panose="02020603050405020304"/>
                <a:ea typeface="Times New Roman" panose="02020603050405020304"/>
                <a:cs typeface="Times New Roman" panose="02020603050405020304"/>
                <a:sym typeface="Times New Roman" panose="02020603050405020304"/>
              </a:rPr>
              <a:t>pour l’aide à la décision et l’amélioration </a:t>
            </a:r>
            <a:endParaRPr lang="fr-FR"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0"/>
              </a:spcBef>
              <a:spcAft>
                <a:spcPts val="0"/>
              </a:spcAft>
              <a:buClr>
                <a:srgbClr val="BE0F1D"/>
              </a:buClr>
              <a:buSzPts val="2800"/>
              <a:buNone/>
            </a:pPr>
            <a:r>
              <a:rPr lang="fr-FR" b="1">
                <a:solidFill>
                  <a:srgbClr val="002060"/>
                </a:solidFill>
                <a:latin typeface="Times New Roman" panose="02020603050405020304"/>
                <a:ea typeface="Times New Roman" panose="02020603050405020304"/>
                <a:cs typeface="Times New Roman" panose="02020603050405020304"/>
                <a:sym typeface="Times New Roman" panose="02020603050405020304"/>
              </a:rPr>
              <a:t>de la qualité des produits</a:t>
            </a:r>
            <a:endParaRPr lang="fr-FR"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91" name="Google Shape;91;p1"/>
          <p:cNvPicPr preferRelativeResize="0"/>
          <p:nvPr/>
        </p:nvPicPr>
        <p:blipFill rotWithShape="1">
          <a:blip r:embed="rId1"/>
          <a:srcRect/>
          <a:stretch>
            <a:fillRect/>
          </a:stretch>
        </p:blipFill>
        <p:spPr>
          <a:xfrm>
            <a:off x="5558516" y="15440"/>
            <a:ext cx="729071" cy="886550"/>
          </a:xfrm>
          <a:prstGeom prst="rect">
            <a:avLst/>
          </a:prstGeom>
          <a:noFill/>
          <a:ln>
            <a:noFill/>
          </a:ln>
        </p:spPr>
      </p:pic>
      <p:sp>
        <p:nvSpPr>
          <p:cNvPr id="92" name="Google Shape;92;p1"/>
          <p:cNvSpPr txBox="1"/>
          <p:nvPr/>
        </p:nvSpPr>
        <p:spPr>
          <a:xfrm>
            <a:off x="1086291" y="4041211"/>
            <a:ext cx="9673500" cy="987425"/>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p>
          <a:p>
            <a:pPr marL="0" marR="0" lvl="0" indent="0" algn="ctr" rtl="0">
              <a:spcBef>
                <a:spcPts val="0"/>
              </a:spcBef>
              <a:spcAft>
                <a:spcPts val="0"/>
              </a:spcAft>
              <a:buNone/>
            </a:pPr>
            <a:r>
              <a:rPr lang="fr-FR" sz="17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Elaboré par</a:t>
            </a:r>
            <a:r>
              <a:rPr lang="fr-FR" sz="1700" b="0" i="0" u="none" strike="noStrike" cap="none">
                <a:solidFill>
                  <a:srgbClr val="190103"/>
                </a:solidFill>
                <a:latin typeface="Calibri" panose="020F0502020204030204"/>
                <a:ea typeface="Calibri" panose="020F0502020204030204"/>
                <a:cs typeface="Calibri" panose="020F0502020204030204"/>
                <a:sym typeface="Calibri" panose="020F0502020204030204"/>
              </a:rPr>
              <a:t> </a:t>
            </a:r>
            <a:endParaRPr sz="4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1000"/>
              </a:spcBef>
              <a:spcAft>
                <a:spcPts val="0"/>
              </a:spcAft>
              <a:buNone/>
            </a:pPr>
            <a:r>
              <a:rPr lang="fr-FR" sz="1900" b="1"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Narjess Mhibik</a:t>
            </a:r>
            <a:endParaRPr lang="fr-FR" sz="1900" b="1"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4" name="Google Shape;94;p1"/>
          <p:cNvSpPr/>
          <p:nvPr/>
        </p:nvSpPr>
        <p:spPr>
          <a:xfrm>
            <a:off x="5558515" y="947179"/>
            <a:ext cx="729071" cy="69149"/>
          </a:xfrm>
          <a:prstGeom prst="rect">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BE0F1D"/>
              </a:solidFill>
              <a:latin typeface="Calibri" panose="020F0502020204030204"/>
              <a:ea typeface="Calibri" panose="020F0502020204030204"/>
              <a:cs typeface="Calibri" panose="020F0502020204030204"/>
              <a:sym typeface="Calibri" panose="020F0502020204030204"/>
            </a:endParaRPr>
          </a:p>
        </p:txBody>
      </p:sp>
      <p:sp>
        <p:nvSpPr>
          <p:cNvPr id="95" name="Google Shape;95;p1"/>
          <p:cNvSpPr txBox="1"/>
          <p:nvPr/>
        </p:nvSpPr>
        <p:spPr>
          <a:xfrm>
            <a:off x="1341958" y="1151980"/>
            <a:ext cx="9162181" cy="12260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199"/>
              <a:buFont typeface="Arial" panose="020B0604020202020204"/>
              <a:buNone/>
            </a:pPr>
            <a:r>
              <a:rPr lang="fr-FR" sz="3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fr-FR" sz="18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PROJET DE FIN D’ETUDES</a:t>
            </a:r>
            <a:endParaRPr lang="fr-FR" sz="18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360"/>
              </a:spcBef>
              <a:spcAft>
                <a:spcPts val="0"/>
              </a:spcAft>
              <a:buClr>
                <a:srgbClr val="190103"/>
              </a:buClr>
              <a:buSzPts val="1800"/>
              <a:buFont typeface="Arial" panose="020B0604020202020204"/>
              <a:buNone/>
            </a:pPr>
            <a:r>
              <a:rPr lang="fr-FR" sz="18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 </a:t>
            </a:r>
            <a:r>
              <a:rPr lang="fr-FR" sz="17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Pour l’obtention du diplôme de la licence nationale en Informatique de Gestion</a:t>
            </a:r>
            <a:endParaRPr lang="fr-FR" sz="17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340"/>
              </a:spcBef>
              <a:spcAft>
                <a:spcPts val="0"/>
              </a:spcAft>
              <a:buClr>
                <a:srgbClr val="190103"/>
              </a:buClr>
              <a:buSzPts val="1700"/>
              <a:buFont typeface="Arial" panose="020B0604020202020204"/>
              <a:buNone/>
            </a:pPr>
            <a:r>
              <a:rPr lang="fr-FR" sz="17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Spécialité : Business Intelligence</a:t>
            </a:r>
            <a:endParaRPr lang="fr-FR" sz="17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6" name="Google Shape;96;p1"/>
          <p:cNvSpPr/>
          <p:nvPr/>
        </p:nvSpPr>
        <p:spPr>
          <a:xfrm>
            <a:off x="2141175" y="5139158"/>
            <a:ext cx="7797207" cy="3670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  Encadrante pédagogique	                                   Encadrante professionnelle</a:t>
            </a:r>
            <a:endParaRPr lang="fr-FR" sz="18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7" name="Google Shape;97;p1"/>
          <p:cNvSpPr/>
          <p:nvPr/>
        </p:nvSpPr>
        <p:spPr>
          <a:xfrm>
            <a:off x="2451735" y="5574030"/>
            <a:ext cx="7453630" cy="3670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fr-FR"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Mme</a:t>
            </a:r>
            <a:r>
              <a:rPr lang="fr-FR" sz="1800" b="1"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a:t>
            </a:r>
            <a:r>
              <a:rPr lang="fr-FR" sz="1800" b="1"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 Hajer Ben Romdhan</a:t>
            </a:r>
            <a:r>
              <a:rPr lang="fr-FR" sz="18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	                                  </a:t>
            </a:r>
            <a:r>
              <a:rPr lang="fr-FR" sz="1800" b="1"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Mme. Souha Salem</a:t>
            </a:r>
            <a:endParaRPr sz="1800">
              <a:solidFill>
                <a:srgbClr val="190103"/>
              </a:solidFill>
              <a:latin typeface="Calibri" panose="020F0502020204030204"/>
              <a:ea typeface="Calibri" panose="020F0502020204030204"/>
              <a:cs typeface="Calibri" panose="020F0502020204030204"/>
              <a:sym typeface="Calibri" panose="020F0502020204030204"/>
            </a:endParaRPr>
          </a:p>
        </p:txBody>
      </p:sp>
      <p:pic>
        <p:nvPicPr>
          <p:cNvPr id="99" name="Google Shape;99;p1"/>
          <p:cNvPicPr preferRelativeResize="0"/>
          <p:nvPr/>
        </p:nvPicPr>
        <p:blipFill rotWithShape="1">
          <a:blip r:embed="rId2"/>
          <a:srcRect/>
          <a:stretch>
            <a:fillRect/>
          </a:stretch>
        </p:blipFill>
        <p:spPr>
          <a:xfrm>
            <a:off x="119380" y="44450"/>
            <a:ext cx="1970405" cy="697865"/>
          </a:xfrm>
          <a:prstGeom prst="rect">
            <a:avLst/>
          </a:prstGeom>
          <a:noFill/>
          <a:ln>
            <a:noFill/>
          </a:ln>
        </p:spPr>
      </p:pic>
      <p:pic>
        <p:nvPicPr>
          <p:cNvPr id="2" name="Picture 1" descr="tmm"/>
          <p:cNvPicPr>
            <a:picLocks noChangeAspect="1"/>
          </p:cNvPicPr>
          <p:nvPr/>
        </p:nvPicPr>
        <p:blipFill>
          <a:blip r:embed="rId3"/>
          <a:stretch>
            <a:fillRect/>
          </a:stretch>
        </p:blipFill>
        <p:spPr>
          <a:xfrm>
            <a:off x="10681335" y="15240"/>
            <a:ext cx="1510665" cy="1154430"/>
          </a:xfrm>
          <a:prstGeom prst="rect">
            <a:avLst/>
          </a:prstGeom>
        </p:spPr>
      </p:pic>
      <p:pic>
        <p:nvPicPr>
          <p:cNvPr id="4" name="Google Shape;89;p1"/>
          <p:cNvPicPr preferRelativeResize="0"/>
          <p:nvPr/>
        </p:nvPicPr>
        <p:blipFill rotWithShape="1">
          <a:blip r:embed="rId4"/>
          <a:srcRect t="42587" b="28654"/>
          <a:stretch>
            <a:fillRect/>
          </a:stretch>
        </p:blipFill>
        <p:spPr>
          <a:xfrm>
            <a:off x="0" y="5891048"/>
            <a:ext cx="12192000" cy="966952"/>
          </a:xfrm>
          <a:prstGeom prst="rect">
            <a:avLst/>
          </a:prstGeom>
          <a:noFill/>
          <a:ln>
            <a:noFill/>
          </a:ln>
        </p:spPr>
      </p:pic>
      <p:sp>
        <p:nvSpPr>
          <p:cNvPr id="3" name="Google Shape;100;p1"/>
          <p:cNvSpPr txBox="1"/>
          <p:nvPr>
            <p:ph type="sldNum" idx="12"/>
          </p:nvPr>
        </p:nvSpPr>
        <p:spPr>
          <a:xfrm>
            <a:off x="11711003" y="6485918"/>
            <a:ext cx="35568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chemeClr val="accent6">
                    <a:lumMod val="50000"/>
                  </a:schemeClr>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chemeClr val="accent6">
                  <a:lumMod val="50000"/>
                </a:schemeClr>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 name="Google Shape;93;p1"/>
          <p:cNvSpPr/>
          <p:nvPr/>
        </p:nvSpPr>
        <p:spPr>
          <a:xfrm>
            <a:off x="2783840" y="6095365"/>
            <a:ext cx="6550660" cy="510540"/>
          </a:xfrm>
          <a:prstGeom prst="rect">
            <a:avLst/>
          </a:prstGeom>
          <a:noFill/>
          <a:ln>
            <a:noFill/>
          </a:ln>
        </p:spPr>
        <p:txBody>
          <a:bodyPr spcFirstLastPara="1" wrap="square" lIns="91425" tIns="45700" rIns="91425" bIns="45700" anchor="t" anchorCtr="0">
            <a:noAutofit/>
          </a:bodyPr>
          <a:p>
            <a:pPr marL="0" marR="0" lvl="0" indent="0" algn="ctr" rtl="0">
              <a:lnSpc>
                <a:spcPct val="115000"/>
              </a:lnSpc>
              <a:spcBef>
                <a:spcPts val="0"/>
              </a:spcBef>
              <a:spcAft>
                <a:spcPts val="0"/>
              </a:spcAft>
              <a:buNone/>
            </a:pPr>
            <a:r>
              <a:rPr lang="fr-FR" b="1" i="0" u="none" strike="noStrike" cap="none">
                <a:solidFill>
                  <a:srgbClr val="0070C0"/>
                </a:solidFill>
                <a:latin typeface="Times New Roman" panose="02020603050405020304"/>
                <a:ea typeface="Times New Roman" panose="02020603050405020304"/>
                <a:cs typeface="Times New Roman" panose="02020603050405020304"/>
                <a:sym typeface="Times New Roman" panose="02020603050405020304"/>
              </a:rPr>
              <a:t>Année universitaire</a:t>
            </a:r>
            <a:endParaRPr b="1" i="0" u="none" strike="noStrike" cap="none">
              <a:solidFill>
                <a:srgbClr val="0070C0"/>
              </a:solidFill>
              <a:latin typeface="Arial" panose="020B0604020202020204"/>
              <a:ea typeface="Arial" panose="020B0604020202020204"/>
              <a:cs typeface="Arial" panose="020B0604020202020204"/>
              <a:sym typeface="Arial" panose="020B0604020202020204"/>
            </a:endParaRPr>
          </a:p>
          <a:p>
            <a:pPr marL="0" marR="0" lvl="0" indent="0" algn="ctr" rtl="0">
              <a:lnSpc>
                <a:spcPct val="115000"/>
              </a:lnSpc>
              <a:spcBef>
                <a:spcPts val="0"/>
              </a:spcBef>
              <a:spcAft>
                <a:spcPts val="0"/>
              </a:spcAft>
              <a:buNone/>
            </a:pPr>
            <a:r>
              <a:rPr lang="fr-FR" b="1" i="0" u="none" strike="noStrike" cap="none">
                <a:solidFill>
                  <a:srgbClr val="0070C0"/>
                </a:solidFill>
                <a:latin typeface="Times New Roman" panose="02020603050405020304"/>
                <a:ea typeface="Times New Roman" panose="02020603050405020304"/>
                <a:cs typeface="Times New Roman" panose="02020603050405020304"/>
                <a:sym typeface="Times New Roman" panose="02020603050405020304"/>
              </a:rPr>
              <a:t>2023 – 2024</a:t>
            </a:r>
            <a:endParaRPr lang="fr-FR" b="1" i="0" u="none" strike="noStrike" cap="none">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grpSp>
        <p:nvGrpSpPr>
          <p:cNvPr id="378" name="Google Shape;378;p10"/>
          <p:cNvGrpSpPr/>
          <p:nvPr/>
        </p:nvGrpSpPr>
        <p:grpSpPr>
          <a:xfrm>
            <a:off x="3136595" y="2773661"/>
            <a:ext cx="2603049" cy="1682051"/>
            <a:chOff x="10353496" y="2567050"/>
            <a:chExt cx="2273258" cy="1216317"/>
          </a:xfrm>
        </p:grpSpPr>
        <p:grpSp>
          <p:nvGrpSpPr>
            <p:cNvPr id="379" name="Google Shape;379;p10"/>
            <p:cNvGrpSpPr/>
            <p:nvPr/>
          </p:nvGrpSpPr>
          <p:grpSpPr>
            <a:xfrm>
              <a:off x="10353496" y="2567050"/>
              <a:ext cx="2013569" cy="900756"/>
              <a:chOff x="6933148" y="1282016"/>
              <a:chExt cx="1629598" cy="900756"/>
            </a:xfrm>
          </p:grpSpPr>
          <p:cxnSp>
            <p:nvCxnSpPr>
              <p:cNvPr id="380" name="Google Shape;380;p10"/>
              <p:cNvCxnSpPr>
                <a:stCxn id="374" idx="3"/>
                <a:endCxn id="381" idx="1"/>
              </p:cNvCxnSpPr>
              <p:nvPr/>
            </p:nvCxnSpPr>
            <p:spPr>
              <a:xfrm flipV="1">
                <a:off x="6933148" y="1739971"/>
                <a:ext cx="344679" cy="130866"/>
              </a:xfrm>
              <a:prstGeom prst="straightConnector1">
                <a:avLst/>
              </a:prstGeom>
              <a:noFill/>
              <a:ln w="9525" cap="flat" cmpd="sng">
                <a:solidFill>
                  <a:srgbClr val="A5A5A5"/>
                </a:solidFill>
                <a:prstDash val="solid"/>
                <a:miter lim="800000"/>
                <a:headEnd type="none" w="sm" len="sm"/>
                <a:tailEnd type="none" w="sm" len="sm"/>
              </a:ln>
            </p:spPr>
          </p:cxnSp>
          <p:cxnSp>
            <p:nvCxnSpPr>
              <p:cNvPr id="382" name="Google Shape;382;p10"/>
              <p:cNvCxnSpPr>
                <a:stCxn id="374" idx="3"/>
              </p:cNvCxnSpPr>
              <p:nvPr/>
            </p:nvCxnSpPr>
            <p:spPr>
              <a:xfrm>
                <a:off x="6933148" y="1870837"/>
                <a:ext cx="309900" cy="176100"/>
              </a:xfrm>
              <a:prstGeom prst="straightConnector1">
                <a:avLst/>
              </a:prstGeom>
              <a:noFill/>
              <a:ln w="9525" cap="flat" cmpd="sng">
                <a:solidFill>
                  <a:srgbClr val="A5A5A5"/>
                </a:solidFill>
                <a:prstDash val="solid"/>
                <a:miter lim="800000"/>
                <a:headEnd type="none" w="sm" len="sm"/>
                <a:tailEnd type="none" w="sm" len="sm"/>
              </a:ln>
            </p:spPr>
          </p:cxnSp>
          <p:cxnSp>
            <p:nvCxnSpPr>
              <p:cNvPr id="383" name="Google Shape;383;p10"/>
              <p:cNvCxnSpPr>
                <a:stCxn id="374" idx="3"/>
              </p:cNvCxnSpPr>
              <p:nvPr/>
            </p:nvCxnSpPr>
            <p:spPr>
              <a:xfrm rot="10800000" flipH="1">
                <a:off x="6933148" y="1487737"/>
                <a:ext cx="309900" cy="383100"/>
              </a:xfrm>
              <a:prstGeom prst="straightConnector1">
                <a:avLst/>
              </a:prstGeom>
              <a:noFill/>
              <a:ln w="9525" cap="flat" cmpd="sng">
                <a:solidFill>
                  <a:srgbClr val="A5A5A5"/>
                </a:solidFill>
                <a:prstDash val="solid"/>
                <a:miter lim="800000"/>
                <a:headEnd type="none" w="sm" len="sm"/>
                <a:tailEnd type="none" w="sm" len="sm"/>
              </a:ln>
            </p:spPr>
          </p:cxnSp>
          <p:sp>
            <p:nvSpPr>
              <p:cNvPr id="384" name="Google Shape;384;p10"/>
              <p:cNvSpPr txBox="1"/>
              <p:nvPr/>
            </p:nvSpPr>
            <p:spPr>
              <a:xfrm>
                <a:off x="7261222" y="1282016"/>
                <a:ext cx="1301524" cy="26540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Dim_controleur</a:t>
                </a:r>
                <a:endPar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81" name="Google Shape;381;p10"/>
              <p:cNvSpPr txBox="1"/>
              <p:nvPr/>
            </p:nvSpPr>
            <p:spPr>
              <a:xfrm>
                <a:off x="7278202" y="1607295"/>
                <a:ext cx="953902" cy="26540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Dim_date</a:t>
                </a:r>
                <a:endPar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85" name="Google Shape;385;p10"/>
              <p:cNvSpPr txBox="1"/>
              <p:nvPr/>
            </p:nvSpPr>
            <p:spPr>
              <a:xfrm>
                <a:off x="7263497" y="1917367"/>
                <a:ext cx="1167790" cy="26540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Dim_type</a:t>
                </a:r>
                <a:endPar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cxnSp>
          <p:nvCxnSpPr>
            <p:cNvPr id="386" name="Google Shape;386;p10"/>
            <p:cNvCxnSpPr>
              <a:stCxn id="374" idx="3"/>
            </p:cNvCxnSpPr>
            <p:nvPr/>
          </p:nvCxnSpPr>
          <p:spPr>
            <a:xfrm>
              <a:off x="10353496" y="3155871"/>
              <a:ext cx="426900" cy="534000"/>
            </a:xfrm>
            <a:prstGeom prst="straightConnector1">
              <a:avLst/>
            </a:prstGeom>
            <a:noFill/>
            <a:ln w="9525" cap="flat" cmpd="sng">
              <a:solidFill>
                <a:srgbClr val="A5A5A5"/>
              </a:solidFill>
              <a:prstDash val="solid"/>
              <a:miter lim="800000"/>
              <a:headEnd type="none" w="sm" len="sm"/>
              <a:tailEnd type="none" w="sm" len="sm"/>
            </a:ln>
          </p:spPr>
        </p:cxnSp>
        <p:sp>
          <p:nvSpPr>
            <p:cNvPr id="389" name="Google Shape;389;p10"/>
            <p:cNvSpPr txBox="1"/>
            <p:nvPr/>
          </p:nvSpPr>
          <p:spPr>
            <a:xfrm>
              <a:off x="10762622" y="3517962"/>
              <a:ext cx="1864132" cy="26540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Dim__état</a:t>
              </a:r>
              <a:endPar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sp>
        <p:nvSpPr>
          <p:cNvPr id="391" name="Google Shape;391;p10"/>
          <p:cNvSpPr/>
          <p:nvPr/>
        </p:nvSpPr>
        <p:spPr>
          <a:xfrm>
            <a:off x="532615" y="3389550"/>
            <a:ext cx="2484324" cy="455967"/>
          </a:xfrm>
          <a:prstGeom prst="roundRect">
            <a:avLst>
              <a:gd name="adj" fmla="val 50000"/>
            </a:avLst>
          </a:prstGeom>
          <a:solidFill>
            <a:srgbClr val="2244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393" name="Google Shape;393;p10"/>
          <p:cNvSpPr/>
          <p:nvPr/>
        </p:nvSpPr>
        <p:spPr>
          <a:xfrm>
            <a:off x="6443985" y="3555157"/>
            <a:ext cx="2484324" cy="455967"/>
          </a:xfrm>
          <a:prstGeom prst="roundRect">
            <a:avLst>
              <a:gd name="adj" fmla="val 50000"/>
            </a:avLst>
          </a:prstGeom>
          <a:solidFill>
            <a:srgbClr val="2244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394" name="Google Shape;394;p10"/>
          <p:cNvSpPr txBox="1"/>
          <p:nvPr/>
        </p:nvSpPr>
        <p:spPr>
          <a:xfrm>
            <a:off x="6557475" y="3572957"/>
            <a:ext cx="2370834" cy="3975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a:solidFill>
                  <a:schemeClr val="lt1"/>
                </a:solidFill>
                <a:latin typeface="Times New Roman" panose="02020603050405020304"/>
                <a:ea typeface="Times New Roman" panose="02020603050405020304"/>
                <a:cs typeface="Times New Roman" panose="02020603050405020304"/>
                <a:sym typeface="Times New Roman" panose="02020603050405020304"/>
              </a:rPr>
              <a:t>Fact réclamation</a:t>
            </a:r>
            <a:endParaRPr sz="20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9" name="Google Shape;409;p10"/>
          <p:cNvSpPr/>
          <p:nvPr/>
        </p:nvSpPr>
        <p:spPr>
          <a:xfrm>
            <a:off x="328421" y="2007487"/>
            <a:ext cx="5634876"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9E978E"/>
              </a:buClr>
              <a:buSzPts val="2000"/>
              <a:buFont typeface="Noto Sans Symbols"/>
              <a:buChar char="❖"/>
            </a:pPr>
            <a:r>
              <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t>Identification des tables de faits et dimensions</a:t>
            </a: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74" name="Google Shape;374;p10"/>
          <p:cNvSpPr txBox="1"/>
          <p:nvPr/>
        </p:nvSpPr>
        <p:spPr>
          <a:xfrm>
            <a:off x="765761" y="3389159"/>
            <a:ext cx="2370834" cy="3975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a:solidFill>
                  <a:schemeClr val="lt1"/>
                </a:solidFill>
                <a:latin typeface="Times New Roman" panose="02020603050405020304"/>
                <a:ea typeface="Times New Roman" panose="02020603050405020304"/>
                <a:cs typeface="Times New Roman" panose="02020603050405020304"/>
                <a:sym typeface="Times New Roman" panose="02020603050405020304"/>
              </a:rPr>
              <a:t>Fact controle</a:t>
            </a:r>
            <a:endParaRPr sz="20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29" name="Google Shape;429;p10"/>
          <p:cNvSpPr/>
          <p:nvPr/>
        </p:nvSpPr>
        <p:spPr>
          <a:xfrm>
            <a:off x="166532" y="1323173"/>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(2/16)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30" name="Google Shape;430;p10"/>
          <p:cNvSpPr txBox="1"/>
          <p:nvPr>
            <p:ph type="sldNum" idx="12"/>
          </p:nvPr>
        </p:nvSpPr>
        <p:spPr>
          <a:xfrm>
            <a:off x="11571633" y="6424246"/>
            <a:ext cx="495052" cy="44238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t>10</a:t>
            </a:r>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3" name="Google Shape;378;p10"/>
          <p:cNvGrpSpPr/>
          <p:nvPr/>
        </p:nvGrpSpPr>
        <p:grpSpPr>
          <a:xfrm>
            <a:off x="9119565" y="2925426"/>
            <a:ext cx="2603049" cy="1682051"/>
            <a:chOff x="10353496" y="2567050"/>
            <a:chExt cx="2273258" cy="1216317"/>
          </a:xfrm>
        </p:grpSpPr>
        <p:grpSp>
          <p:nvGrpSpPr>
            <p:cNvPr id="2" name="Google Shape;379;p10"/>
            <p:cNvGrpSpPr/>
            <p:nvPr/>
          </p:nvGrpSpPr>
          <p:grpSpPr>
            <a:xfrm>
              <a:off x="10353496" y="2567050"/>
              <a:ext cx="2013569" cy="900780"/>
              <a:chOff x="6933148" y="1282016"/>
              <a:chExt cx="1629598" cy="900780"/>
            </a:xfrm>
          </p:grpSpPr>
          <p:cxnSp>
            <p:nvCxnSpPr>
              <p:cNvPr id="3" name="Google Shape;380;p10"/>
              <p:cNvCxnSpPr>
                <a:endCxn id="7" idx="1"/>
              </p:cNvCxnSpPr>
              <p:nvPr/>
            </p:nvCxnSpPr>
            <p:spPr>
              <a:xfrm flipV="1">
                <a:off x="6933148" y="1739971"/>
                <a:ext cx="344679" cy="130866"/>
              </a:xfrm>
              <a:prstGeom prst="straightConnector1">
                <a:avLst/>
              </a:prstGeom>
              <a:noFill/>
              <a:ln w="9525" cap="flat" cmpd="sng">
                <a:solidFill>
                  <a:srgbClr val="A5A5A5"/>
                </a:solidFill>
                <a:prstDash val="solid"/>
                <a:miter lim="800000"/>
                <a:headEnd type="none" w="sm" len="sm"/>
                <a:tailEnd type="none" w="sm" len="sm"/>
              </a:ln>
            </p:spPr>
          </p:cxnSp>
          <p:cxnSp>
            <p:nvCxnSpPr>
              <p:cNvPr id="4" name="Google Shape;382;p10"/>
              <p:cNvCxnSpPr/>
              <p:nvPr/>
            </p:nvCxnSpPr>
            <p:spPr>
              <a:xfrm>
                <a:off x="6933148" y="1870837"/>
                <a:ext cx="309900" cy="176100"/>
              </a:xfrm>
              <a:prstGeom prst="straightConnector1">
                <a:avLst/>
              </a:prstGeom>
              <a:noFill/>
              <a:ln w="9525" cap="flat" cmpd="sng">
                <a:solidFill>
                  <a:srgbClr val="A5A5A5"/>
                </a:solidFill>
                <a:prstDash val="solid"/>
                <a:miter lim="800000"/>
                <a:headEnd type="none" w="sm" len="sm"/>
                <a:tailEnd type="none" w="sm" len="sm"/>
              </a:ln>
            </p:spPr>
          </p:cxnSp>
          <p:cxnSp>
            <p:nvCxnSpPr>
              <p:cNvPr id="5" name="Google Shape;383;p10"/>
              <p:cNvCxnSpPr/>
              <p:nvPr/>
            </p:nvCxnSpPr>
            <p:spPr>
              <a:xfrm rot="10800000" flipH="1">
                <a:off x="6933148" y="1487737"/>
                <a:ext cx="309900" cy="383100"/>
              </a:xfrm>
              <a:prstGeom prst="straightConnector1">
                <a:avLst/>
              </a:prstGeom>
              <a:noFill/>
              <a:ln w="9525" cap="flat" cmpd="sng">
                <a:solidFill>
                  <a:srgbClr val="A5A5A5"/>
                </a:solidFill>
                <a:prstDash val="solid"/>
                <a:miter lim="800000"/>
                <a:headEnd type="none" w="sm" len="sm"/>
                <a:tailEnd type="none" w="sm" len="sm"/>
              </a:ln>
            </p:spPr>
          </p:cxnSp>
          <p:sp>
            <p:nvSpPr>
              <p:cNvPr id="6" name="Google Shape;384;p10"/>
              <p:cNvSpPr txBox="1"/>
              <p:nvPr/>
            </p:nvSpPr>
            <p:spPr>
              <a:xfrm>
                <a:off x="7261222" y="1282016"/>
                <a:ext cx="1301524" cy="265405"/>
              </a:xfrm>
              <a:prstGeom prst="rect">
                <a:avLst/>
              </a:prstGeom>
              <a:noFill/>
              <a:ln>
                <a:noFill/>
              </a:ln>
            </p:spPr>
            <p:txBody>
              <a:bodyPr spcFirstLastPara="1" wrap="square" lIns="91425" tIns="45700" rIns="91425" bIns="45700" anchor="ctr" anchorCtr="0">
                <a:spAutoFit/>
              </a:bodyPr>
              <a:p>
                <a:pPr marL="0" marR="0" lvl="0" indent="0" algn="l" rtl="0">
                  <a:spcBef>
                    <a:spcPts val="0"/>
                  </a:spcBef>
                  <a:spcAft>
                    <a:spcPts val="0"/>
                  </a:spcAft>
                  <a:buNone/>
                </a:pPr>
                <a:r>
                  <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Dim_statut</a:t>
                </a:r>
                <a:endPar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Google Shape;381;p10"/>
              <p:cNvSpPr txBox="1"/>
              <p:nvPr/>
            </p:nvSpPr>
            <p:spPr>
              <a:xfrm>
                <a:off x="7278202" y="1607295"/>
                <a:ext cx="953902" cy="265405"/>
              </a:xfrm>
              <a:prstGeom prst="rect">
                <a:avLst/>
              </a:prstGeom>
              <a:noFill/>
              <a:ln>
                <a:noFill/>
              </a:ln>
            </p:spPr>
            <p:txBody>
              <a:bodyPr spcFirstLastPara="1" wrap="square" lIns="91425" tIns="45700" rIns="91425" bIns="45700" anchor="ctr" anchorCtr="0">
                <a:spAutoFit/>
              </a:bodyPr>
              <a:p>
                <a:pPr marL="0" marR="0" lvl="0" indent="0" algn="l" rtl="0">
                  <a:spcBef>
                    <a:spcPts val="0"/>
                  </a:spcBef>
                  <a:spcAft>
                    <a:spcPts val="0"/>
                  </a:spcAft>
                  <a:buNone/>
                </a:pPr>
                <a:r>
                  <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Dim_date</a:t>
                </a:r>
                <a:endPar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Google Shape;385;p10"/>
              <p:cNvSpPr txBox="1"/>
              <p:nvPr/>
            </p:nvSpPr>
            <p:spPr>
              <a:xfrm>
                <a:off x="7263497" y="1917342"/>
                <a:ext cx="1167790" cy="265454"/>
              </a:xfrm>
              <a:prstGeom prst="rect">
                <a:avLst/>
              </a:prstGeom>
              <a:noFill/>
              <a:ln>
                <a:noFill/>
              </a:ln>
            </p:spPr>
            <p:txBody>
              <a:bodyPr spcFirstLastPara="1" wrap="square" lIns="91425" tIns="45700" rIns="91425" bIns="45700" anchor="ctr" anchorCtr="0">
                <a:spAutoFit/>
              </a:bodyPr>
              <a:p>
                <a:pPr marL="0" marR="0" lvl="0" indent="0" algn="l" rtl="0">
                  <a:spcBef>
                    <a:spcPts val="0"/>
                  </a:spcBef>
                  <a:spcAft>
                    <a:spcPts val="0"/>
                  </a:spcAft>
                  <a:buNone/>
                </a:pPr>
                <a:r>
                  <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Dim_produit</a:t>
                </a:r>
                <a:endPar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cxnSp>
          <p:nvCxnSpPr>
            <p:cNvPr id="9" name="Google Shape;386;p10"/>
            <p:cNvCxnSpPr/>
            <p:nvPr/>
          </p:nvCxnSpPr>
          <p:spPr>
            <a:xfrm>
              <a:off x="10353496" y="3155871"/>
              <a:ext cx="426900" cy="534000"/>
            </a:xfrm>
            <a:prstGeom prst="straightConnector1">
              <a:avLst/>
            </a:prstGeom>
            <a:noFill/>
            <a:ln w="9525" cap="flat" cmpd="sng">
              <a:solidFill>
                <a:srgbClr val="A5A5A5"/>
              </a:solidFill>
              <a:prstDash val="solid"/>
              <a:miter lim="800000"/>
              <a:headEnd type="none" w="sm" len="sm"/>
              <a:tailEnd type="none" w="sm" len="sm"/>
            </a:ln>
          </p:spPr>
        </p:cxnSp>
        <p:sp>
          <p:nvSpPr>
            <p:cNvPr id="10" name="Google Shape;389;p10"/>
            <p:cNvSpPr txBox="1"/>
            <p:nvPr/>
          </p:nvSpPr>
          <p:spPr>
            <a:xfrm>
              <a:off x="10762622" y="3517962"/>
              <a:ext cx="1864132" cy="265405"/>
            </a:xfrm>
            <a:prstGeom prst="rect">
              <a:avLst/>
            </a:prstGeom>
            <a:noFill/>
            <a:ln>
              <a:noFill/>
            </a:ln>
          </p:spPr>
          <p:txBody>
            <a:bodyPr spcFirstLastPara="1" wrap="square" lIns="91425" tIns="45700" rIns="91425" bIns="45700" anchor="ctr" anchorCtr="0">
              <a:spAutoFit/>
            </a:bodyPr>
            <a:p>
              <a:pPr marL="0" marR="0" lvl="0" indent="0" algn="l" rtl="0">
                <a:spcBef>
                  <a:spcPts val="0"/>
                </a:spcBef>
                <a:spcAft>
                  <a:spcPts val="0"/>
                </a:spcAft>
                <a:buNone/>
              </a:pPr>
              <a:r>
                <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Dim__client</a:t>
              </a:r>
              <a:endPar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cxnSp>
        <p:nvCxnSpPr>
          <p:cNvPr id="11" name="Google Shape;386;p10"/>
          <p:cNvCxnSpPr/>
          <p:nvPr/>
        </p:nvCxnSpPr>
        <p:spPr>
          <a:xfrm>
            <a:off x="10936300" y="4455990"/>
            <a:ext cx="415925" cy="269240"/>
          </a:xfrm>
          <a:prstGeom prst="straightConnector1">
            <a:avLst/>
          </a:prstGeom>
          <a:noFill/>
          <a:ln w="9525" cap="flat" cmpd="sng">
            <a:solidFill>
              <a:srgbClr val="A5A5A5"/>
            </a:solidFill>
            <a:prstDash val="solid"/>
            <a:miter lim="800000"/>
            <a:headEnd type="none" w="sm" len="sm"/>
            <a:tailEnd type="none" w="sm" len="sm"/>
          </a:ln>
        </p:spPr>
      </p:cxnSp>
      <p:sp>
        <p:nvSpPr>
          <p:cNvPr id="12" name="Google Shape;389;p10"/>
          <p:cNvSpPr txBox="1"/>
          <p:nvPr/>
        </p:nvSpPr>
        <p:spPr>
          <a:xfrm>
            <a:off x="10533380" y="4797425"/>
            <a:ext cx="1658620" cy="367030"/>
          </a:xfrm>
          <a:prstGeom prst="rect">
            <a:avLst/>
          </a:prstGeom>
          <a:noFill/>
          <a:ln>
            <a:noFill/>
          </a:ln>
        </p:spPr>
        <p:txBody>
          <a:bodyPr spcFirstLastPara="1" wrap="square" lIns="91425" tIns="45700" rIns="91425" bIns="45700" anchor="ctr" anchorCtr="0">
            <a:spAutoFit/>
          </a:bodyPr>
          <a:p>
            <a:pPr marL="0" marR="0" lvl="0" indent="0" algn="l" rtl="0">
              <a:spcBef>
                <a:spcPts val="0"/>
              </a:spcBef>
              <a:spcAft>
                <a:spcPts val="0"/>
              </a:spcAft>
              <a:buNone/>
            </a:pPr>
            <a:r>
              <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Dim_catégorie</a:t>
            </a:r>
            <a:endParaRPr lang="fr-F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24"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14"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9"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6" name="Google Shape;246;p32"/>
          <p:cNvSpPr/>
          <p:nvPr/>
        </p:nvSpPr>
        <p:spPr>
          <a:xfrm rot="536552">
            <a:off x="1356235" y="6078221"/>
            <a:ext cx="1217803" cy="1178640"/>
          </a:xfrm>
          <a:prstGeom prst="diamond">
            <a:avLst/>
          </a:prstGeom>
          <a:noFill/>
          <a:ln w="28575" cap="flat" cmpd="sng">
            <a:solidFill>
              <a:srgbClr val="143C6A"/>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 name="Google Shape;245;p32"/>
          <p:cNvSpPr/>
          <p:nvPr/>
        </p:nvSpPr>
        <p:spPr>
          <a:xfrm rot="4753517">
            <a:off x="683692" y="5824890"/>
            <a:ext cx="1763592" cy="1728228"/>
          </a:xfrm>
          <a:prstGeom prst="diamond">
            <a:avLst/>
          </a:prstGeom>
          <a:noFill/>
          <a:ln w="28575" cap="flat" cmpd="sng">
            <a:solidFill>
              <a:srgbClr val="F28A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92" name="Shape 292"/>
        <p:cNvGrpSpPr/>
        <p:nvPr/>
      </p:nvGrpSpPr>
      <p:grpSpPr>
        <a:xfrm>
          <a:off x="0" y="0"/>
          <a:ext cx="0" cy="0"/>
          <a:chOff x="0" y="0"/>
          <a:chExt cx="0" cy="0"/>
        </a:xfrm>
      </p:grpSpPr>
      <p:sp>
        <p:nvSpPr>
          <p:cNvPr id="303" name="Google Shape;303;p7"/>
          <p:cNvSpPr txBox="1"/>
          <p:nvPr>
            <p:ph type="sldNum" idx="12"/>
          </p:nvPr>
        </p:nvSpPr>
        <p:spPr>
          <a:xfrm>
            <a:off x="11715115" y="6477000"/>
            <a:ext cx="517525" cy="3810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rPr>
              <a:t>11</a:t>
            </a:r>
            <a:endPar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5" name="Google Shape;245;p5"/>
          <p:cNvSpPr/>
          <p:nvPr/>
        </p:nvSpPr>
        <p:spPr>
          <a:xfrm>
            <a:off x="229870" y="1772920"/>
            <a:ext cx="4456430" cy="705485"/>
          </a:xfrm>
          <a:prstGeom prst="rect">
            <a:avLst/>
          </a:prstGeom>
          <a:noFill/>
          <a:ln>
            <a:noFill/>
          </a:ln>
        </p:spPr>
        <p:txBody>
          <a:bodyPr spcFirstLastPara="1" wrap="square" lIns="91425" tIns="45700" rIns="91425" bIns="45700" anchor="t" anchorCtr="0">
            <a:spAutoFit/>
          </a:bodyPr>
          <a:p>
            <a:pPr marL="342900" marR="0" lvl="0" indent="-342900" algn="l" rtl="0">
              <a:spcBef>
                <a:spcPts val="0"/>
              </a:spcBef>
              <a:spcAft>
                <a:spcPts val="0"/>
              </a:spcAft>
              <a:buClr>
                <a:srgbClr val="190103"/>
              </a:buClr>
              <a:buSzPts val="2000"/>
              <a:buFont typeface="Noto Sans Symbols"/>
              <a:buChar char="❖"/>
            </a:pPr>
            <a:r>
              <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t>Conception du data warehouse</a:t>
            </a: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Clr>
                <a:srgbClr val="190103"/>
              </a:buClr>
              <a:buSzPts val="2000"/>
              <a:buFont typeface="Noto Sans Symbols"/>
              <a:buNone/>
            </a:pP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335280" y="2853055"/>
            <a:ext cx="3123565" cy="2461260"/>
          </a:xfrm>
          <a:prstGeom prst="rect">
            <a:avLst/>
          </a:prstGeom>
          <a:noFill/>
        </p:spPr>
        <p:txBody>
          <a:bodyPr wrap="square" rtlCol="0" anchor="t">
            <a:spAutoFit/>
          </a:bodyPr>
          <a:p>
            <a:pPr marL="285750" indent="-285750">
              <a:buFont typeface="Wingdings" panose="05000000000000000000" charset="0"/>
              <a:buChar char="ü"/>
            </a:pPr>
            <a:r>
              <a:rPr lang="en-US" sz="1800" b="1"/>
              <a:t> Modèle en </a:t>
            </a:r>
            <a:r>
              <a:rPr lang="fr-FR" altLang="en-US" sz="1800" b="1"/>
              <a:t>constellation</a:t>
            </a:r>
            <a:r>
              <a:rPr lang="en-US" sz="1800" b="1"/>
              <a:t> </a:t>
            </a:r>
            <a:endParaRPr lang="en-US" sz="1800" b="1"/>
          </a:p>
          <a:p>
            <a:endParaRPr lang="en-US" sz="1800" b="1"/>
          </a:p>
          <a:p>
            <a:pPr marL="285750" indent="-285750">
              <a:buFont typeface="Wingdings" panose="05000000000000000000" charset="0"/>
              <a:buChar char="ü"/>
            </a:pPr>
            <a:r>
              <a:rPr lang="en-US" sz="1800" b="1"/>
              <a:t>  </a:t>
            </a:r>
            <a:r>
              <a:rPr lang="fr-FR" altLang="en-US" sz="1800" b="1"/>
              <a:t>8 </a:t>
            </a:r>
            <a:r>
              <a:rPr lang="en-US" sz="1800" b="1"/>
              <a:t>Dimensions</a:t>
            </a:r>
            <a:endParaRPr lang="en-US" sz="1800" b="1"/>
          </a:p>
          <a:p>
            <a:endParaRPr lang="en-US" sz="1800" b="1"/>
          </a:p>
          <a:p>
            <a:pPr marL="285750" indent="-285750">
              <a:buFont typeface="Wingdings" panose="05000000000000000000" charset="0"/>
              <a:buChar char="ü"/>
            </a:pPr>
            <a:r>
              <a:rPr lang="en-US" sz="1800" b="1"/>
              <a:t> </a:t>
            </a:r>
            <a:r>
              <a:rPr lang="fr-FR" altLang="en-US" sz="1800" b="1"/>
              <a:t>1 </a:t>
            </a:r>
            <a:r>
              <a:rPr lang="en-US" sz="1800" b="1"/>
              <a:t>Sous-dimension</a:t>
            </a:r>
            <a:endParaRPr lang="en-US" sz="1800" b="1"/>
          </a:p>
          <a:p>
            <a:endParaRPr lang="en-US" sz="1800" b="1"/>
          </a:p>
          <a:p>
            <a:pPr marL="285750" indent="-285750">
              <a:buFont typeface="Wingdings" panose="05000000000000000000" charset="0"/>
              <a:buChar char="ü"/>
            </a:pPr>
            <a:r>
              <a:rPr lang="en-US" sz="1800" b="1"/>
              <a:t> </a:t>
            </a:r>
            <a:r>
              <a:rPr lang="fr-FR" altLang="en-US" sz="1800" b="1"/>
              <a:t>2</a:t>
            </a:r>
            <a:r>
              <a:rPr lang="en-US" sz="1800" b="1"/>
              <a:t> Table des faits</a:t>
            </a:r>
            <a:endParaRPr lang="en-US" sz="1800" b="1"/>
          </a:p>
          <a:p>
            <a:endParaRPr lang="en-US"/>
          </a:p>
          <a:p>
            <a:endParaRPr lang="en-US"/>
          </a:p>
        </p:txBody>
      </p:sp>
      <p:pic>
        <p:nvPicPr>
          <p:cNvPr id="2" name="Picture 1"/>
          <p:cNvPicPr>
            <a:picLocks noChangeAspect="1"/>
          </p:cNvPicPr>
          <p:nvPr/>
        </p:nvPicPr>
        <p:blipFill>
          <a:blip r:embed="rId1"/>
          <a:stretch>
            <a:fillRect/>
          </a:stretch>
        </p:blipFill>
        <p:spPr>
          <a:xfrm>
            <a:off x="3458845" y="2132965"/>
            <a:ext cx="8462010" cy="4675505"/>
          </a:xfrm>
          <a:prstGeom prst="rect">
            <a:avLst/>
          </a:prstGeom>
        </p:spPr>
      </p:pic>
      <p:sp>
        <p:nvSpPr>
          <p:cNvPr id="508" name="Google Shape;508;p13"/>
          <p:cNvSpPr/>
          <p:nvPr/>
        </p:nvSpPr>
        <p:spPr>
          <a:xfrm>
            <a:off x="166532" y="1323173"/>
            <a:ext cx="2868093" cy="520700"/>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(3/16)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40"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141"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4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92" name="Shape 292"/>
        <p:cNvGrpSpPr/>
        <p:nvPr/>
      </p:nvGrpSpPr>
      <p:grpSpPr>
        <a:xfrm>
          <a:off x="0" y="0"/>
          <a:ext cx="0" cy="0"/>
          <a:chOff x="0" y="0"/>
          <a:chExt cx="0" cy="0"/>
        </a:xfrm>
      </p:grpSpPr>
      <p:sp>
        <p:nvSpPr>
          <p:cNvPr id="245" name="Google Shape;245;p5"/>
          <p:cNvSpPr/>
          <p:nvPr/>
        </p:nvSpPr>
        <p:spPr>
          <a:xfrm>
            <a:off x="229870" y="1772920"/>
            <a:ext cx="3809365" cy="397510"/>
          </a:xfrm>
          <a:prstGeom prst="rect">
            <a:avLst/>
          </a:prstGeom>
          <a:noFill/>
          <a:ln>
            <a:noFill/>
          </a:ln>
        </p:spPr>
        <p:txBody>
          <a:bodyPr spcFirstLastPara="1" wrap="square" lIns="91425" tIns="45700" rIns="91425" bIns="45700" anchor="t" anchorCtr="0">
            <a:spAutoFit/>
          </a:bodyPr>
          <a:p>
            <a:pPr marL="342900" marR="0" lvl="0" indent="-342900" algn="l" rtl="0">
              <a:spcBef>
                <a:spcPts val="0"/>
              </a:spcBef>
              <a:spcAft>
                <a:spcPts val="0"/>
              </a:spcAft>
              <a:buClr>
                <a:srgbClr val="190103"/>
              </a:buClr>
              <a:buSzPts val="2000"/>
              <a:buFont typeface="Noto Sans Symbols"/>
              <a:buChar char="❖"/>
            </a:pPr>
            <a:r>
              <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t>Architecture du projet</a:t>
            </a: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6" name="Group 23"/>
          <p:cNvGrpSpPr/>
          <p:nvPr/>
        </p:nvGrpSpPr>
        <p:grpSpPr>
          <a:xfrm rot="0">
            <a:off x="229870" y="2313940"/>
            <a:ext cx="1884045" cy="3399155"/>
            <a:chOff x="0" y="0"/>
            <a:chExt cx="877111" cy="1958287"/>
          </a:xfrm>
        </p:grpSpPr>
        <p:sp>
          <p:nvSpPr>
            <p:cNvPr id="9" name="Freeform 24"/>
            <p:cNvSpPr/>
            <p:nvPr/>
          </p:nvSpPr>
          <p:spPr>
            <a:xfrm>
              <a:off x="0" y="0"/>
              <a:ext cx="877111" cy="1958287"/>
            </a:xfrm>
            <a:custGeom>
              <a:avLst/>
              <a:gdLst/>
              <a:ahLst/>
              <a:cxnLst/>
              <a:rect l="l" t="t" r="r" b="b"/>
              <a:pathLst>
                <a:path w="877111" h="1958287">
                  <a:moveTo>
                    <a:pt x="137080" y="0"/>
                  </a:moveTo>
                  <a:lnTo>
                    <a:pt x="740031" y="0"/>
                  </a:lnTo>
                  <a:cubicBezTo>
                    <a:pt x="815738" y="0"/>
                    <a:pt x="877111" y="61373"/>
                    <a:pt x="877111" y="137080"/>
                  </a:cubicBezTo>
                  <a:lnTo>
                    <a:pt x="877111" y="1821207"/>
                  </a:lnTo>
                  <a:cubicBezTo>
                    <a:pt x="877111" y="1896914"/>
                    <a:pt x="815738" y="1958287"/>
                    <a:pt x="740031" y="1958287"/>
                  </a:cubicBezTo>
                  <a:lnTo>
                    <a:pt x="137080" y="1958287"/>
                  </a:lnTo>
                  <a:cubicBezTo>
                    <a:pt x="61373" y="1958287"/>
                    <a:pt x="0" y="1896914"/>
                    <a:pt x="0" y="1821207"/>
                  </a:cubicBezTo>
                  <a:lnTo>
                    <a:pt x="0" y="137080"/>
                  </a:lnTo>
                  <a:cubicBezTo>
                    <a:pt x="0" y="61373"/>
                    <a:pt x="61373" y="0"/>
                    <a:pt x="137080" y="0"/>
                  </a:cubicBezTo>
                  <a:close/>
                </a:path>
              </a:pathLst>
            </a:custGeom>
            <a:solidFill>
              <a:srgbClr val="0071C9">
                <a:alpha val="26667"/>
              </a:srgbClr>
            </a:solidFill>
            <a:ln>
              <a:solidFill>
                <a:srgbClr val="0070C0"/>
              </a:solidFill>
            </a:ln>
          </p:spPr>
        </p:sp>
        <p:sp>
          <p:nvSpPr>
            <p:cNvPr id="10" name="TextBox 25"/>
            <p:cNvSpPr txBox="1"/>
            <p:nvPr/>
          </p:nvSpPr>
          <p:spPr>
            <a:xfrm>
              <a:off x="0" y="-47625"/>
              <a:ext cx="877111" cy="2005912"/>
            </a:xfrm>
            <a:prstGeom prst="rect">
              <a:avLst/>
            </a:prstGeom>
            <a:solidFill>
              <a:schemeClr val="bg1"/>
            </a:solidFill>
            <a:ln>
              <a:solidFill>
                <a:srgbClr val="0070C0"/>
              </a:solidFill>
            </a:ln>
          </p:spPr>
          <p:txBody>
            <a:bodyPr lIns="50800" tIns="50800" rIns="50800" bIns="50800" rtlCol="0" anchor="ctr"/>
            <a:p>
              <a:pPr algn="ctr">
                <a:lnSpc>
                  <a:spcPts val="3450"/>
                </a:lnSpc>
              </a:pPr>
            </a:p>
          </p:txBody>
        </p:sp>
      </p:grpSp>
      <p:grpSp>
        <p:nvGrpSpPr>
          <p:cNvPr id="11" name="Group 26"/>
          <p:cNvGrpSpPr/>
          <p:nvPr/>
        </p:nvGrpSpPr>
        <p:grpSpPr>
          <a:xfrm rot="0">
            <a:off x="3799840" y="2276475"/>
            <a:ext cx="4510406" cy="3481705"/>
            <a:chOff x="0" y="-47558"/>
            <a:chExt cx="919575" cy="2005845"/>
          </a:xfrm>
        </p:grpSpPr>
        <p:sp>
          <p:nvSpPr>
            <p:cNvPr id="12" name="Freeform 27"/>
            <p:cNvSpPr/>
            <p:nvPr/>
          </p:nvSpPr>
          <p:spPr>
            <a:xfrm>
              <a:off x="0" y="0"/>
              <a:ext cx="877111" cy="1958287"/>
            </a:xfrm>
            <a:custGeom>
              <a:avLst/>
              <a:gdLst/>
              <a:ahLst/>
              <a:cxnLst/>
              <a:rect l="l" t="t" r="r" b="b"/>
              <a:pathLst>
                <a:path w="877111" h="1958287">
                  <a:moveTo>
                    <a:pt x="137080" y="0"/>
                  </a:moveTo>
                  <a:lnTo>
                    <a:pt x="740031" y="0"/>
                  </a:lnTo>
                  <a:cubicBezTo>
                    <a:pt x="815738" y="0"/>
                    <a:pt x="877111" y="61373"/>
                    <a:pt x="877111" y="137080"/>
                  </a:cubicBezTo>
                  <a:lnTo>
                    <a:pt x="877111" y="1821207"/>
                  </a:lnTo>
                  <a:cubicBezTo>
                    <a:pt x="877111" y="1896914"/>
                    <a:pt x="815738" y="1958287"/>
                    <a:pt x="740031" y="1958287"/>
                  </a:cubicBezTo>
                  <a:lnTo>
                    <a:pt x="137080" y="1958287"/>
                  </a:lnTo>
                  <a:cubicBezTo>
                    <a:pt x="61373" y="1958287"/>
                    <a:pt x="0" y="1896914"/>
                    <a:pt x="0" y="1821207"/>
                  </a:cubicBezTo>
                  <a:lnTo>
                    <a:pt x="0" y="137080"/>
                  </a:lnTo>
                  <a:cubicBezTo>
                    <a:pt x="0" y="61373"/>
                    <a:pt x="61373" y="0"/>
                    <a:pt x="137080" y="0"/>
                  </a:cubicBezTo>
                  <a:close/>
                </a:path>
              </a:pathLst>
            </a:custGeom>
            <a:solidFill>
              <a:srgbClr val="0071C9">
                <a:alpha val="26667"/>
              </a:srgbClr>
            </a:solidFill>
          </p:spPr>
        </p:sp>
        <p:sp>
          <p:nvSpPr>
            <p:cNvPr id="13" name="TextBox 28"/>
            <p:cNvSpPr txBox="1"/>
            <p:nvPr/>
          </p:nvSpPr>
          <p:spPr>
            <a:xfrm>
              <a:off x="0" y="-47558"/>
              <a:ext cx="919575" cy="2005845"/>
            </a:xfrm>
            <a:prstGeom prst="rect">
              <a:avLst/>
            </a:prstGeom>
            <a:solidFill>
              <a:schemeClr val="bg1"/>
            </a:solidFill>
            <a:ln>
              <a:solidFill>
                <a:srgbClr val="0070C0"/>
              </a:solidFill>
            </a:ln>
          </p:spPr>
          <p:txBody>
            <a:bodyPr lIns="50800" tIns="50800" rIns="50800" bIns="50800" rtlCol="0" anchor="ctr"/>
            <a:p>
              <a:pPr algn="ctr">
                <a:lnSpc>
                  <a:spcPts val="3450"/>
                </a:lnSpc>
              </a:pPr>
            </a:p>
          </p:txBody>
        </p:sp>
      </p:grpSp>
      <p:sp>
        <p:nvSpPr>
          <p:cNvPr id="14" name="Freeform 29"/>
          <p:cNvSpPr/>
          <p:nvPr/>
        </p:nvSpPr>
        <p:spPr>
          <a:xfrm>
            <a:off x="6528435" y="3503930"/>
            <a:ext cx="715010" cy="718820"/>
          </a:xfrm>
          <a:custGeom>
            <a:avLst/>
            <a:gdLst/>
            <a:ahLst/>
            <a:cxnLst/>
            <a:rect l="l" t="t" r="r" b="b"/>
            <a:pathLst>
              <a:path w="1724944" h="2196109">
                <a:moveTo>
                  <a:pt x="0" y="0"/>
                </a:moveTo>
                <a:lnTo>
                  <a:pt x="1724944" y="0"/>
                </a:lnTo>
                <a:lnTo>
                  <a:pt x="1724944" y="2196109"/>
                </a:lnTo>
                <a:lnTo>
                  <a:pt x="0" y="21961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52" name="Group 39"/>
          <p:cNvGrpSpPr/>
          <p:nvPr/>
        </p:nvGrpSpPr>
        <p:grpSpPr>
          <a:xfrm rot="0">
            <a:off x="9525635" y="2282825"/>
            <a:ext cx="2374900" cy="3399155"/>
            <a:chOff x="0" y="0"/>
            <a:chExt cx="786923" cy="1755388"/>
          </a:xfrm>
          <a:solidFill>
            <a:schemeClr val="bg1"/>
          </a:solidFill>
        </p:grpSpPr>
        <p:sp>
          <p:nvSpPr>
            <p:cNvPr id="53" name="Freeform 40"/>
            <p:cNvSpPr/>
            <p:nvPr/>
          </p:nvSpPr>
          <p:spPr>
            <a:xfrm>
              <a:off x="0" y="0"/>
              <a:ext cx="786923" cy="1755388"/>
            </a:xfrm>
            <a:custGeom>
              <a:avLst/>
              <a:gdLst/>
              <a:ahLst/>
              <a:cxnLst/>
              <a:rect l="l" t="t" r="r" b="b"/>
              <a:pathLst>
                <a:path w="786923" h="1755388">
                  <a:moveTo>
                    <a:pt x="136960" y="0"/>
                  </a:moveTo>
                  <a:lnTo>
                    <a:pt x="649962" y="0"/>
                  </a:lnTo>
                  <a:cubicBezTo>
                    <a:pt x="725603" y="0"/>
                    <a:pt x="786923" y="61319"/>
                    <a:pt x="786923" y="136960"/>
                  </a:cubicBezTo>
                  <a:lnTo>
                    <a:pt x="786923" y="1618428"/>
                  </a:lnTo>
                  <a:cubicBezTo>
                    <a:pt x="786923" y="1654752"/>
                    <a:pt x="772493" y="1689588"/>
                    <a:pt x="746808" y="1715273"/>
                  </a:cubicBezTo>
                  <a:cubicBezTo>
                    <a:pt x="721123" y="1740958"/>
                    <a:pt x="686287" y="1755388"/>
                    <a:pt x="649962" y="1755388"/>
                  </a:cubicBezTo>
                  <a:lnTo>
                    <a:pt x="136960" y="1755388"/>
                  </a:lnTo>
                  <a:cubicBezTo>
                    <a:pt x="100636" y="1755388"/>
                    <a:pt x="65800" y="1740958"/>
                    <a:pt x="40115" y="1715273"/>
                  </a:cubicBezTo>
                  <a:cubicBezTo>
                    <a:pt x="14430" y="1689588"/>
                    <a:pt x="0" y="1654752"/>
                    <a:pt x="0" y="1618428"/>
                  </a:cubicBezTo>
                  <a:lnTo>
                    <a:pt x="0" y="136960"/>
                  </a:lnTo>
                  <a:cubicBezTo>
                    <a:pt x="0" y="100636"/>
                    <a:pt x="14430" y="65800"/>
                    <a:pt x="40115" y="40115"/>
                  </a:cubicBezTo>
                  <a:cubicBezTo>
                    <a:pt x="65800" y="14430"/>
                    <a:pt x="100636" y="0"/>
                    <a:pt x="136960" y="0"/>
                  </a:cubicBezTo>
                  <a:close/>
                </a:path>
              </a:pathLst>
            </a:custGeom>
            <a:grpFill/>
            <a:ln>
              <a:solidFill>
                <a:srgbClr val="0070C0"/>
              </a:solidFill>
            </a:ln>
          </p:spPr>
        </p:sp>
        <p:sp>
          <p:nvSpPr>
            <p:cNvPr id="54" name="TextBox 41"/>
            <p:cNvSpPr txBox="1"/>
            <p:nvPr/>
          </p:nvSpPr>
          <p:spPr>
            <a:xfrm>
              <a:off x="0" y="-47625"/>
              <a:ext cx="786923" cy="1803013"/>
            </a:xfrm>
            <a:prstGeom prst="rect">
              <a:avLst/>
            </a:prstGeom>
            <a:grpFill/>
            <a:ln>
              <a:solidFill>
                <a:srgbClr val="0070C0"/>
              </a:solidFill>
            </a:ln>
          </p:spPr>
          <p:txBody>
            <a:bodyPr lIns="50800" tIns="50800" rIns="50800" bIns="50800" rtlCol="0" anchor="ctr"/>
            <a:p>
              <a:pPr algn="ctr">
                <a:lnSpc>
                  <a:spcPts val="3450"/>
                </a:lnSpc>
              </a:pPr>
            </a:p>
          </p:txBody>
        </p:sp>
      </p:grpSp>
      <p:sp>
        <p:nvSpPr>
          <p:cNvPr id="55" name="Freeform 42"/>
          <p:cNvSpPr/>
          <p:nvPr/>
        </p:nvSpPr>
        <p:spPr>
          <a:xfrm>
            <a:off x="10128250" y="4610100"/>
            <a:ext cx="1310640" cy="863600"/>
          </a:xfrm>
          <a:custGeom>
            <a:avLst/>
            <a:gdLst/>
            <a:ahLst/>
            <a:cxnLst/>
            <a:rect l="l" t="t" r="r" b="b"/>
            <a:pathLst>
              <a:path w="2284098" h="1922795">
                <a:moveTo>
                  <a:pt x="0" y="0"/>
                </a:moveTo>
                <a:lnTo>
                  <a:pt x="2284098" y="0"/>
                </a:lnTo>
                <a:lnTo>
                  <a:pt x="2284098" y="1922795"/>
                </a:lnTo>
                <a:lnTo>
                  <a:pt x="0" y="1922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6" name="Freeform 43"/>
          <p:cNvSpPr/>
          <p:nvPr/>
        </p:nvSpPr>
        <p:spPr>
          <a:xfrm>
            <a:off x="10056495" y="2853055"/>
            <a:ext cx="1276350" cy="1081405"/>
          </a:xfrm>
          <a:custGeom>
            <a:avLst/>
            <a:gdLst/>
            <a:ahLst/>
            <a:cxnLst/>
            <a:rect l="l" t="t" r="r" b="b"/>
            <a:pathLst>
              <a:path w="2225154" h="2164468">
                <a:moveTo>
                  <a:pt x="0" y="0"/>
                </a:moveTo>
                <a:lnTo>
                  <a:pt x="2225153" y="0"/>
                </a:lnTo>
                <a:lnTo>
                  <a:pt x="2225153" y="2164468"/>
                </a:lnTo>
                <a:lnTo>
                  <a:pt x="0" y="21644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7" name="TextBox 44"/>
          <p:cNvSpPr txBox="1"/>
          <p:nvPr/>
        </p:nvSpPr>
        <p:spPr>
          <a:xfrm>
            <a:off x="207010" y="5805805"/>
            <a:ext cx="1769110" cy="1052830"/>
          </a:xfrm>
          <a:prstGeom prst="rect">
            <a:avLst/>
          </a:prstGeom>
        </p:spPr>
        <p:txBody>
          <a:bodyPr lIns="0" tIns="0" rIns="0" bIns="0" rtlCol="0" anchor="t">
            <a:noAutofit/>
          </a:bodyPr>
          <a:p>
            <a:pPr algn="ctr">
              <a:lnSpc>
                <a:spcPts val="4200"/>
              </a:lnSpc>
            </a:pPr>
            <a:r>
              <a:rPr lang="en-US" sz="2000" b="1">
                <a:latin typeface="Arial" panose="020B0604020202020204" pitchFamily="34" charset="0"/>
                <a:cs typeface="Arial" panose="020B0604020202020204" pitchFamily="34" charset="0"/>
              </a:rPr>
              <a:t>Collecte </a:t>
            </a:r>
            <a:r>
              <a:rPr lang="fr-FR" altLang="en-US" sz="2000" b="1">
                <a:latin typeface="Arial" panose="020B0604020202020204" pitchFamily="34" charset="0"/>
                <a:cs typeface="Arial" panose="020B0604020202020204" pitchFamily="34" charset="0"/>
              </a:rPr>
              <a:t>de</a:t>
            </a:r>
            <a:r>
              <a:rPr lang="en-US" sz="2000" b="1">
                <a:latin typeface="Arial" panose="020B0604020202020204" pitchFamily="34" charset="0"/>
                <a:cs typeface="Arial" panose="020B0604020202020204" pitchFamily="34" charset="0"/>
              </a:rPr>
              <a:t>s données </a:t>
            </a:r>
            <a:endParaRPr lang="en-US" sz="2000" b="1">
              <a:latin typeface="Arial" panose="020B0604020202020204" pitchFamily="34" charset="0"/>
              <a:cs typeface="Arial" panose="020B0604020202020204" pitchFamily="34" charset="0"/>
            </a:endParaRPr>
          </a:p>
        </p:txBody>
      </p:sp>
      <p:sp>
        <p:nvSpPr>
          <p:cNvPr id="58" name="TextBox 45"/>
          <p:cNvSpPr txBox="1"/>
          <p:nvPr/>
        </p:nvSpPr>
        <p:spPr>
          <a:xfrm>
            <a:off x="3799840" y="5788025"/>
            <a:ext cx="4744085" cy="1052830"/>
          </a:xfrm>
          <a:prstGeom prst="rect">
            <a:avLst/>
          </a:prstGeom>
        </p:spPr>
        <p:txBody>
          <a:bodyPr lIns="0" tIns="0" rIns="0" bIns="0" rtlCol="0" anchor="t">
            <a:noAutofit/>
          </a:bodyPr>
          <a:p>
            <a:pPr algn="ctr">
              <a:lnSpc>
                <a:spcPts val="4200"/>
              </a:lnSpc>
            </a:pPr>
            <a:r>
              <a:rPr lang="en-US" sz="1800" b="1">
                <a:latin typeface="+mj-lt"/>
                <a:cs typeface="+mj-lt"/>
              </a:rPr>
              <a:t>Traitement de</a:t>
            </a:r>
            <a:r>
              <a:rPr lang="fr-FR" altLang="en-US" sz="1800" b="1">
                <a:latin typeface="+mj-lt"/>
                <a:cs typeface="+mj-lt"/>
              </a:rPr>
              <a:t>s</a:t>
            </a:r>
            <a:r>
              <a:rPr lang="en-US" sz="1800" b="1">
                <a:latin typeface="+mj-lt"/>
                <a:cs typeface="+mj-lt"/>
              </a:rPr>
              <a:t> données (ETL)</a:t>
            </a:r>
            <a:r>
              <a:rPr lang="fr-FR" altLang="en-US" sz="1800" b="1">
                <a:latin typeface="+mj-lt"/>
                <a:cs typeface="+mj-lt"/>
              </a:rPr>
              <a:t> et a</a:t>
            </a:r>
            <a:r>
              <a:rPr lang="en-US" sz="1800" b="1">
                <a:latin typeface="+mj-lt"/>
                <a:cs typeface="+mj-lt"/>
                <a:sym typeface="+mn-ea"/>
              </a:rPr>
              <a:t>limentation de  DWH</a:t>
            </a:r>
            <a:endParaRPr lang="en-US" sz="1800" b="1">
              <a:latin typeface="+mj-lt"/>
              <a:cs typeface="+mj-lt"/>
            </a:endParaRPr>
          </a:p>
          <a:p>
            <a:pPr algn="ctr">
              <a:lnSpc>
                <a:spcPts val="4200"/>
              </a:lnSpc>
            </a:pPr>
            <a:endParaRPr lang="en-US" altLang="en-US" sz="1800" b="1">
              <a:latin typeface="+mj-lt"/>
              <a:cs typeface="+mj-lt"/>
            </a:endParaRPr>
          </a:p>
        </p:txBody>
      </p:sp>
      <p:sp>
        <p:nvSpPr>
          <p:cNvPr id="60" name="TextBox 47"/>
          <p:cNvSpPr txBox="1"/>
          <p:nvPr/>
        </p:nvSpPr>
        <p:spPr>
          <a:xfrm>
            <a:off x="9840595" y="5788025"/>
            <a:ext cx="2016760" cy="1052830"/>
          </a:xfrm>
          <a:prstGeom prst="rect">
            <a:avLst/>
          </a:prstGeom>
        </p:spPr>
        <p:txBody>
          <a:bodyPr lIns="0" tIns="0" rIns="0" bIns="0" rtlCol="0" anchor="t">
            <a:noAutofit/>
          </a:bodyPr>
          <a:p>
            <a:pPr algn="ctr">
              <a:lnSpc>
                <a:spcPts val="4200"/>
              </a:lnSpc>
            </a:pPr>
            <a:r>
              <a:rPr lang="en-US" sz="2000" b="1">
                <a:latin typeface="Arial" panose="020B0604020202020204" pitchFamily="34" charset="0"/>
                <a:cs typeface="Arial" panose="020B0604020202020204" pitchFamily="34" charset="0"/>
              </a:rPr>
              <a:t>Visualisation des données</a:t>
            </a:r>
            <a:endParaRPr lang="en-US" sz="2000" b="1">
              <a:latin typeface="Arial" panose="020B0604020202020204" pitchFamily="34" charset="0"/>
              <a:cs typeface="Arial" panose="020B0604020202020204" pitchFamily="34" charset="0"/>
            </a:endParaRPr>
          </a:p>
        </p:txBody>
      </p:sp>
      <p:pic>
        <p:nvPicPr>
          <p:cNvPr id="101" name="Picture 100"/>
          <p:cNvPicPr/>
          <p:nvPr/>
        </p:nvPicPr>
        <p:blipFill>
          <a:blip r:embed="rId7"/>
          <a:stretch>
            <a:fillRect/>
          </a:stretch>
        </p:blipFill>
        <p:spPr>
          <a:xfrm>
            <a:off x="839470" y="2541270"/>
            <a:ext cx="514350" cy="678815"/>
          </a:xfrm>
          <a:prstGeom prst="rect">
            <a:avLst/>
          </a:prstGeom>
          <a:noFill/>
          <a:ln w="9525">
            <a:noFill/>
          </a:ln>
        </p:spPr>
      </p:pic>
      <p:pic>
        <p:nvPicPr>
          <p:cNvPr id="75" name="Picture 74"/>
          <p:cNvPicPr/>
          <p:nvPr/>
        </p:nvPicPr>
        <p:blipFill>
          <a:blip r:embed="rId7"/>
          <a:stretch>
            <a:fillRect/>
          </a:stretch>
        </p:blipFill>
        <p:spPr>
          <a:xfrm>
            <a:off x="839470" y="3572510"/>
            <a:ext cx="514350" cy="621030"/>
          </a:xfrm>
          <a:prstGeom prst="rect">
            <a:avLst/>
          </a:prstGeom>
          <a:noFill/>
          <a:ln w="9525">
            <a:noFill/>
          </a:ln>
        </p:spPr>
      </p:pic>
      <p:pic>
        <p:nvPicPr>
          <p:cNvPr id="76" name="Picture 75"/>
          <p:cNvPicPr/>
          <p:nvPr/>
        </p:nvPicPr>
        <p:blipFill>
          <a:blip r:embed="rId7"/>
          <a:stretch>
            <a:fillRect/>
          </a:stretch>
        </p:blipFill>
        <p:spPr>
          <a:xfrm>
            <a:off x="839470" y="4610100"/>
            <a:ext cx="514350" cy="680720"/>
          </a:xfrm>
          <a:prstGeom prst="rect">
            <a:avLst/>
          </a:prstGeom>
          <a:noFill/>
          <a:ln w="9525">
            <a:noFill/>
          </a:ln>
        </p:spPr>
      </p:pic>
      <p:pic>
        <p:nvPicPr>
          <p:cNvPr id="105" name="Picture 104"/>
          <p:cNvPicPr/>
          <p:nvPr/>
        </p:nvPicPr>
        <p:blipFill>
          <a:blip r:embed="rId8"/>
          <a:stretch>
            <a:fillRect/>
          </a:stretch>
        </p:blipFill>
        <p:spPr>
          <a:xfrm>
            <a:off x="11208385" y="3861435"/>
            <a:ext cx="533400" cy="551180"/>
          </a:xfrm>
          <a:prstGeom prst="rect">
            <a:avLst/>
          </a:prstGeom>
          <a:noFill/>
          <a:ln w="9525">
            <a:noFill/>
          </a:ln>
        </p:spPr>
      </p:pic>
      <p:sp>
        <p:nvSpPr>
          <p:cNvPr id="303" name="Google Shape;303;p7"/>
          <p:cNvSpPr txBox="1"/>
          <p:nvPr>
            <p:ph type="sldNum" idx="12"/>
          </p:nvPr>
        </p:nvSpPr>
        <p:spPr>
          <a:xfrm>
            <a:off x="11671935" y="6477000"/>
            <a:ext cx="520065" cy="381000"/>
          </a:xfrm>
          <a:prstGeom prst="rect">
            <a:avLst/>
          </a:prstGeom>
          <a:noFill/>
          <a:ln>
            <a:noFill/>
          </a:ln>
        </p:spPr>
        <p:txBody>
          <a:bodyPr spcFirstLastPara="1" wrap="square" lIns="91425" tIns="45700" rIns="91425" bIns="45700" anchor="ctr" anchorCtr="0">
            <a:noAutofit/>
          </a:bodyPr>
          <a:p>
            <a:pPr marL="0" lvl="0" indent="0" algn="r" rtl="0">
              <a:spcBef>
                <a:spcPts val="0"/>
              </a:spcBef>
              <a:spcAft>
                <a:spcPts val="0"/>
              </a:spcAft>
              <a:buNone/>
            </a:pPr>
            <a:r>
              <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rPr>
              <a:t>12</a:t>
            </a:r>
            <a:endPar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4" name="Picture 103"/>
          <p:cNvPicPr/>
          <p:nvPr/>
        </p:nvPicPr>
        <p:blipFill>
          <a:blip r:embed="rId9"/>
          <a:stretch>
            <a:fillRect/>
          </a:stretch>
        </p:blipFill>
        <p:spPr>
          <a:xfrm>
            <a:off x="5543550" y="3861435"/>
            <a:ext cx="922020" cy="605155"/>
          </a:xfrm>
          <a:prstGeom prst="rect">
            <a:avLst/>
          </a:prstGeom>
          <a:noFill/>
          <a:ln w="9525">
            <a:noFill/>
          </a:ln>
        </p:spPr>
      </p:pic>
      <p:pic>
        <p:nvPicPr>
          <p:cNvPr id="3" name="Picture 2"/>
          <p:cNvPicPr/>
          <p:nvPr/>
        </p:nvPicPr>
        <p:blipFill>
          <a:blip r:embed="rId10"/>
          <a:stretch>
            <a:fillRect/>
          </a:stretch>
        </p:blipFill>
        <p:spPr>
          <a:xfrm>
            <a:off x="6528435" y="4437380"/>
            <a:ext cx="815340" cy="506730"/>
          </a:xfrm>
          <a:prstGeom prst="rect">
            <a:avLst/>
          </a:prstGeom>
          <a:noFill/>
          <a:ln w="9525">
            <a:noFill/>
          </a:ln>
        </p:spPr>
      </p:pic>
      <p:sp>
        <p:nvSpPr>
          <p:cNvPr id="4" name="TextBox 44"/>
          <p:cNvSpPr txBox="1"/>
          <p:nvPr/>
        </p:nvSpPr>
        <p:spPr>
          <a:xfrm>
            <a:off x="6033770" y="2750185"/>
            <a:ext cx="1860550" cy="579755"/>
          </a:xfrm>
          <a:prstGeom prst="rect">
            <a:avLst/>
          </a:prstGeom>
        </p:spPr>
        <p:txBody>
          <a:bodyPr lIns="0" tIns="0" rIns="0" bIns="0" rtlCol="0" anchor="t">
            <a:noAutofit/>
          </a:bodyPr>
          <a:p>
            <a:pPr algn="ctr">
              <a:lnSpc>
                <a:spcPts val="4200"/>
              </a:lnSpc>
            </a:pPr>
            <a:r>
              <a:rPr lang="fr-FR" b="1">
                <a:solidFill>
                  <a:srgbClr val="0070C0"/>
                </a:solidFill>
                <a:latin typeface="Arial" panose="020B0604020202020204" pitchFamily="34" charset="0"/>
                <a:cs typeface="Arial" panose="020B0604020202020204" pitchFamily="34" charset="0"/>
              </a:rPr>
              <a:t>Data Warehouse</a:t>
            </a:r>
            <a:endParaRPr lang="fr-FR" b="1">
              <a:solidFill>
                <a:srgbClr val="0070C0"/>
              </a:solidFill>
              <a:latin typeface="Arial" panose="020B0604020202020204" pitchFamily="34" charset="0"/>
              <a:cs typeface="Arial" panose="020B0604020202020204" pitchFamily="34" charset="0"/>
            </a:endParaRPr>
          </a:p>
        </p:txBody>
      </p:sp>
      <p:sp>
        <p:nvSpPr>
          <p:cNvPr id="5" name="TextBox 44"/>
          <p:cNvSpPr txBox="1"/>
          <p:nvPr/>
        </p:nvSpPr>
        <p:spPr>
          <a:xfrm>
            <a:off x="9625330" y="2277110"/>
            <a:ext cx="2232025" cy="1052830"/>
          </a:xfrm>
          <a:prstGeom prst="rect">
            <a:avLst/>
          </a:prstGeom>
        </p:spPr>
        <p:txBody>
          <a:bodyPr lIns="0" tIns="0" rIns="0" bIns="0" rtlCol="0" anchor="t">
            <a:noAutofit/>
          </a:bodyPr>
          <a:p>
            <a:pPr algn="ctr">
              <a:lnSpc>
                <a:spcPts val="4200"/>
              </a:lnSpc>
            </a:pPr>
            <a:r>
              <a:rPr lang="fr-FR" sz="2000" b="1">
                <a:solidFill>
                  <a:srgbClr val="0070C0"/>
                </a:solidFill>
                <a:latin typeface="Arial" panose="020B0604020202020204" pitchFamily="34" charset="0"/>
                <a:cs typeface="Arial" panose="020B0604020202020204" pitchFamily="34" charset="0"/>
              </a:rPr>
              <a:t>Dashboard</a:t>
            </a:r>
            <a:endParaRPr lang="fr-FR" sz="2000" b="1">
              <a:solidFill>
                <a:srgbClr val="0070C0"/>
              </a:solidFill>
              <a:latin typeface="Arial" panose="020B0604020202020204" pitchFamily="34" charset="0"/>
              <a:cs typeface="Arial" panose="020B0604020202020204" pitchFamily="34" charset="0"/>
            </a:endParaRPr>
          </a:p>
        </p:txBody>
      </p:sp>
      <p:sp>
        <p:nvSpPr>
          <p:cNvPr id="7" name="Right Arrow 6"/>
          <p:cNvSpPr/>
          <p:nvPr/>
        </p:nvSpPr>
        <p:spPr>
          <a:xfrm>
            <a:off x="2416810" y="3789045"/>
            <a:ext cx="1080135" cy="432435"/>
          </a:xfrm>
          <a:prstGeom prst="rightArrow">
            <a:avLst/>
          </a:prstGeom>
          <a:solidFill>
            <a:srgbClr val="0070C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Right Arrow 7"/>
          <p:cNvSpPr/>
          <p:nvPr/>
        </p:nvSpPr>
        <p:spPr>
          <a:xfrm>
            <a:off x="5685155" y="3789680"/>
            <a:ext cx="647065" cy="144780"/>
          </a:xfrm>
          <a:prstGeom prst="rightArrow">
            <a:avLst/>
          </a:prstGeom>
          <a:solidFill>
            <a:srgbClr val="0070C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Right Arrow 15"/>
          <p:cNvSpPr/>
          <p:nvPr/>
        </p:nvSpPr>
        <p:spPr>
          <a:xfrm>
            <a:off x="8400415" y="3861435"/>
            <a:ext cx="1080135" cy="432435"/>
          </a:xfrm>
          <a:prstGeom prst="rightArrow">
            <a:avLst/>
          </a:prstGeom>
          <a:solidFill>
            <a:srgbClr val="0070C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7" name="Freeform 29"/>
          <p:cNvSpPr/>
          <p:nvPr/>
        </p:nvSpPr>
        <p:spPr>
          <a:xfrm>
            <a:off x="4681220" y="3502660"/>
            <a:ext cx="715010" cy="718820"/>
          </a:xfrm>
          <a:custGeom>
            <a:avLst/>
            <a:gdLst/>
            <a:ahLst/>
            <a:cxnLst/>
            <a:rect l="l" t="t" r="r" b="b"/>
            <a:pathLst>
              <a:path w="1724944" h="2196109">
                <a:moveTo>
                  <a:pt x="0" y="0"/>
                </a:moveTo>
                <a:lnTo>
                  <a:pt x="1724944" y="0"/>
                </a:lnTo>
                <a:lnTo>
                  <a:pt x="1724944" y="2196109"/>
                </a:lnTo>
                <a:lnTo>
                  <a:pt x="0" y="219610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 name="TextBox 44"/>
          <p:cNvSpPr txBox="1"/>
          <p:nvPr/>
        </p:nvSpPr>
        <p:spPr>
          <a:xfrm>
            <a:off x="4152265" y="2772410"/>
            <a:ext cx="1860550" cy="579755"/>
          </a:xfrm>
          <a:prstGeom prst="rect">
            <a:avLst/>
          </a:prstGeom>
        </p:spPr>
        <p:txBody>
          <a:bodyPr lIns="0" tIns="0" rIns="0" bIns="0" rtlCol="0" anchor="t">
            <a:noAutofit/>
          </a:bodyPr>
          <a:p>
            <a:pPr algn="ctr">
              <a:lnSpc>
                <a:spcPts val="4200"/>
              </a:lnSpc>
            </a:pPr>
            <a:r>
              <a:rPr lang="fr-FR" b="1">
                <a:solidFill>
                  <a:srgbClr val="0070C0"/>
                </a:solidFill>
                <a:latin typeface="Arial" panose="020B0604020202020204" pitchFamily="34" charset="0"/>
                <a:cs typeface="Arial" panose="020B0604020202020204" pitchFamily="34" charset="0"/>
              </a:rPr>
              <a:t>ODS</a:t>
            </a:r>
            <a:endParaRPr lang="fr-FR" b="1">
              <a:solidFill>
                <a:srgbClr val="0070C0"/>
              </a:solidFill>
              <a:latin typeface="Arial" panose="020B0604020202020204" pitchFamily="34" charset="0"/>
              <a:cs typeface="Arial" panose="020B0604020202020204" pitchFamily="34" charset="0"/>
            </a:endParaRPr>
          </a:p>
        </p:txBody>
      </p:sp>
      <p:pic>
        <p:nvPicPr>
          <p:cNvPr id="17" name="Picture 16"/>
          <p:cNvPicPr/>
          <p:nvPr/>
        </p:nvPicPr>
        <p:blipFill>
          <a:blip r:embed="rId10"/>
          <a:stretch>
            <a:fillRect/>
          </a:stretch>
        </p:blipFill>
        <p:spPr>
          <a:xfrm>
            <a:off x="4583430" y="4412615"/>
            <a:ext cx="815340" cy="506730"/>
          </a:xfrm>
          <a:prstGeom prst="rect">
            <a:avLst/>
          </a:prstGeom>
          <a:noFill/>
          <a:ln w="9525">
            <a:noFill/>
          </a:ln>
        </p:spPr>
      </p:pic>
      <p:sp>
        <p:nvSpPr>
          <p:cNvPr id="587" name="Google Shape;587;p15"/>
          <p:cNvSpPr/>
          <p:nvPr/>
        </p:nvSpPr>
        <p:spPr>
          <a:xfrm>
            <a:off x="166532" y="1323173"/>
            <a:ext cx="2868093" cy="520700"/>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(4/16)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40"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141"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4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p:tgtEl>
                                          <p:spTgt spid="27"/>
                                        </p:tgtEl>
                                        <p:attrNameLst>
                                          <p:attrName>ppt_y</p:attrName>
                                        </p:attrNameLst>
                                      </p:cBhvr>
                                      <p:tavLst>
                                        <p:tav tm="0">
                                          <p:val>
                                            <p:strVal val="#ppt_y+#ppt_h*1.125000"/>
                                          </p:val>
                                        </p:tav>
                                        <p:tav tm="100000">
                                          <p:val>
                                            <p:strVal val="#ppt_y"/>
                                          </p:val>
                                        </p:tav>
                                      </p:tavLst>
                                    </p:anim>
                                    <p:animEffect transition="in" filter="wipe(up)">
                                      <p:cBhvr>
                                        <p:cTn id="38" dur="500"/>
                                        <p:tgtEl>
                                          <p:spTgt spid="27"/>
                                        </p:tgtEl>
                                      </p:cBhvr>
                                    </p:animEffect>
                                  </p:childTnLst>
                                </p:cTn>
                              </p:par>
                              <p:par>
                                <p:cTn id="39" presetID="2" presetClass="entr" presetSubtype="4"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500" fill="hold"/>
                                        <p:tgtEl>
                                          <p:spTgt spid="58"/>
                                        </p:tgtEl>
                                        <p:attrNameLst>
                                          <p:attrName>ppt_x</p:attrName>
                                        </p:attrNameLst>
                                      </p:cBhvr>
                                      <p:tavLst>
                                        <p:tav tm="0">
                                          <p:val>
                                            <p:strVal val="#ppt_x"/>
                                          </p:val>
                                        </p:tav>
                                        <p:tav tm="100000">
                                          <p:val>
                                            <p:strVal val="#ppt_x"/>
                                          </p:val>
                                        </p:tav>
                                      </p:tavLst>
                                    </p:anim>
                                    <p:anim calcmode="lin" valueType="num">
                                      <p:cBhvr additive="base">
                                        <p:cTn id="42" dur="500" fill="hold"/>
                                        <p:tgtEl>
                                          <p:spTgt spid="5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12" presetClass="entr" presetSubtype="4"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p:tgtEl>
                                          <p:spTgt spid="14"/>
                                        </p:tgtEl>
                                        <p:attrNameLst>
                                          <p:attrName>ppt_y</p:attrName>
                                        </p:attrNameLst>
                                      </p:cBhvr>
                                      <p:tavLst>
                                        <p:tav tm="0">
                                          <p:val>
                                            <p:strVal val="#ppt_y+#ppt_h*1.125000"/>
                                          </p:val>
                                        </p:tav>
                                        <p:tav tm="100000">
                                          <p:val>
                                            <p:strVal val="#ppt_y"/>
                                          </p:val>
                                        </p:tav>
                                      </p:tavLst>
                                    </p:anim>
                                    <p:animEffect transition="in" filter="wipe(up)">
                                      <p:cBhvr>
                                        <p:cTn id="50" dur="500"/>
                                        <p:tgtEl>
                                          <p:spTgt spid="14"/>
                                        </p:tgtEl>
                                      </p:cBhvr>
                                    </p:animEffect>
                                  </p:childTnLst>
                                </p:cTn>
                              </p:par>
                              <p:par>
                                <p:cTn id="51" presetID="12" presetClass="entr" presetSubtype="4" fill="hold" nodeType="with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p:tgtEl>
                                          <p:spTgt spid="3"/>
                                        </p:tgtEl>
                                        <p:attrNameLst>
                                          <p:attrName>ppt_y</p:attrName>
                                        </p:attrNameLst>
                                      </p:cBhvr>
                                      <p:tavLst>
                                        <p:tav tm="0">
                                          <p:val>
                                            <p:strVal val="#ppt_y+#ppt_h*1.125000"/>
                                          </p:val>
                                        </p:tav>
                                        <p:tav tm="100000">
                                          <p:val>
                                            <p:strVal val="#ppt_y"/>
                                          </p:val>
                                        </p:tav>
                                      </p:tavLst>
                                    </p:anim>
                                    <p:animEffect transition="in" filter="wipe(up)">
                                      <p:cBhvr>
                                        <p:cTn id="54" dur="500"/>
                                        <p:tgtEl>
                                          <p:spTgt spid="3"/>
                                        </p:tgtEl>
                                      </p:cBhvr>
                                    </p:animEffect>
                                  </p:childTnLst>
                                </p:cTn>
                              </p:par>
                              <p:par>
                                <p:cTn id="55" presetID="12" presetClass="entr" presetSubtype="4"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p:tgtEl>
                                          <p:spTgt spid="17"/>
                                        </p:tgtEl>
                                        <p:attrNameLst>
                                          <p:attrName>ppt_y</p:attrName>
                                        </p:attrNameLst>
                                      </p:cBhvr>
                                      <p:tavLst>
                                        <p:tav tm="0">
                                          <p:val>
                                            <p:strVal val="#ppt_y+#ppt_h*1.125000"/>
                                          </p:val>
                                        </p:tav>
                                        <p:tav tm="100000">
                                          <p:val>
                                            <p:strVal val="#ppt_y"/>
                                          </p:val>
                                        </p:tav>
                                      </p:tavLst>
                                    </p:anim>
                                    <p:animEffect transition="in" filter="wipe(up)">
                                      <p:cBhvr>
                                        <p:cTn id="58" dur="500"/>
                                        <p:tgtEl>
                                          <p:spTgt spid="17"/>
                                        </p:tgtEl>
                                      </p:cBhvr>
                                    </p:animEffect>
                                  </p:childTnLst>
                                </p:cTn>
                              </p:par>
                              <p:par>
                                <p:cTn id="59" presetID="12" presetClass="entr" presetSubtype="4" fill="hold" nodeType="withEffect">
                                  <p:stCondLst>
                                    <p:cond delay="0"/>
                                  </p:stCondLst>
                                  <p:childTnLst>
                                    <p:set>
                                      <p:cBhvr>
                                        <p:cTn id="60" dur="1" fill="hold">
                                          <p:stCondLst>
                                            <p:cond delay="0"/>
                                          </p:stCondLst>
                                        </p:cTn>
                                        <p:tgtEl>
                                          <p:spTgt spid="104"/>
                                        </p:tgtEl>
                                        <p:attrNameLst>
                                          <p:attrName>style.visibility</p:attrName>
                                        </p:attrNameLst>
                                      </p:cBhvr>
                                      <p:to>
                                        <p:strVal val="visible"/>
                                      </p:to>
                                    </p:set>
                                    <p:anim calcmode="lin" valueType="num">
                                      <p:cBhvr additive="base">
                                        <p:cTn id="61" dur="500"/>
                                        <p:tgtEl>
                                          <p:spTgt spid="104"/>
                                        </p:tgtEl>
                                        <p:attrNameLst>
                                          <p:attrName>ppt_y</p:attrName>
                                        </p:attrNameLst>
                                      </p:cBhvr>
                                      <p:tavLst>
                                        <p:tav tm="0">
                                          <p:val>
                                            <p:strVal val="#ppt_y+#ppt_h*1.125000"/>
                                          </p:val>
                                        </p:tav>
                                        <p:tav tm="100000">
                                          <p:val>
                                            <p:strVal val="#ppt_y"/>
                                          </p:val>
                                        </p:tav>
                                      </p:tavLst>
                                    </p:anim>
                                    <p:animEffect transition="in" filter="wipe(up)">
                                      <p:cBhvr>
                                        <p:cTn id="62" dur="500"/>
                                        <p:tgtEl>
                                          <p:spTgt spid="104"/>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additive="base">
                                        <p:cTn id="65" dur="500"/>
                                        <p:tgtEl>
                                          <p:spTgt spid="8"/>
                                        </p:tgtEl>
                                        <p:attrNameLst>
                                          <p:attrName>ppt_y</p:attrName>
                                        </p:attrNameLst>
                                      </p:cBhvr>
                                      <p:tavLst>
                                        <p:tav tm="0">
                                          <p:val>
                                            <p:strVal val="#ppt_y+#ppt_h*1.125000"/>
                                          </p:val>
                                        </p:tav>
                                        <p:tav tm="100000">
                                          <p:val>
                                            <p:strVal val="#ppt_y"/>
                                          </p:val>
                                        </p:tav>
                                      </p:tavLst>
                                    </p:anim>
                                    <p:animEffect transition="in" filter="wipe(up)">
                                      <p:cBhvr>
                                        <p:cTn id="66" dur="500"/>
                                        <p:tgtEl>
                                          <p:spTgt spid="8"/>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p:tgtEl>
                                          <p:spTgt spid="4"/>
                                        </p:tgtEl>
                                        <p:attrNameLst>
                                          <p:attrName>ppt_y</p:attrName>
                                        </p:attrNameLst>
                                      </p:cBhvr>
                                      <p:tavLst>
                                        <p:tav tm="0">
                                          <p:val>
                                            <p:strVal val="#ppt_y+#ppt_h*1.125000"/>
                                          </p:val>
                                        </p:tav>
                                        <p:tav tm="100000">
                                          <p:val>
                                            <p:strVal val="#ppt_y"/>
                                          </p:val>
                                        </p:tav>
                                      </p:tavLst>
                                    </p:anim>
                                    <p:animEffect transition="in" filter="wipe(up)">
                                      <p:cBhvr>
                                        <p:cTn id="70" dur="500"/>
                                        <p:tgtEl>
                                          <p:spTgt spid="4"/>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additive="base">
                                        <p:cTn id="73" dur="500"/>
                                        <p:tgtEl>
                                          <p:spTgt spid="2"/>
                                        </p:tgtEl>
                                        <p:attrNameLst>
                                          <p:attrName>ppt_y</p:attrName>
                                        </p:attrNameLst>
                                      </p:cBhvr>
                                      <p:tavLst>
                                        <p:tav tm="0">
                                          <p:val>
                                            <p:strVal val="#ppt_y+#ppt_h*1.125000"/>
                                          </p:val>
                                        </p:tav>
                                        <p:tav tm="100000">
                                          <p:val>
                                            <p:strVal val="#ppt_y"/>
                                          </p:val>
                                        </p:tav>
                                      </p:tavLst>
                                    </p:anim>
                                    <p:animEffect transition="in" filter="wipe(up)">
                                      <p:cBhvr>
                                        <p:cTn id="74" dur="500"/>
                                        <p:tgtEl>
                                          <p:spTgt spid="2"/>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additive="base">
                                        <p:cTn id="83" dur="500" fill="hold"/>
                                        <p:tgtEl>
                                          <p:spTgt spid="56"/>
                                        </p:tgtEl>
                                        <p:attrNameLst>
                                          <p:attrName>ppt_x</p:attrName>
                                        </p:attrNameLst>
                                      </p:cBhvr>
                                      <p:tavLst>
                                        <p:tav tm="0">
                                          <p:val>
                                            <p:strVal val="#ppt_x"/>
                                          </p:val>
                                        </p:tav>
                                        <p:tav tm="100000">
                                          <p:val>
                                            <p:strVal val="#ppt_x"/>
                                          </p:val>
                                        </p:tav>
                                      </p:tavLst>
                                    </p:anim>
                                    <p:anim calcmode="lin" valueType="num">
                                      <p:cBhvr additive="base">
                                        <p:cTn id="84" dur="500" fill="hold"/>
                                        <p:tgtEl>
                                          <p:spTgt spid="5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fill="hold"/>
                                        <p:tgtEl>
                                          <p:spTgt spid="55"/>
                                        </p:tgtEl>
                                        <p:attrNameLst>
                                          <p:attrName>ppt_x</p:attrName>
                                        </p:attrNameLst>
                                      </p:cBhvr>
                                      <p:tavLst>
                                        <p:tav tm="0">
                                          <p:val>
                                            <p:strVal val="#ppt_x"/>
                                          </p:val>
                                        </p:tav>
                                        <p:tav tm="100000">
                                          <p:val>
                                            <p:strVal val="#ppt_x"/>
                                          </p:val>
                                        </p:tav>
                                      </p:tavLst>
                                    </p:anim>
                                    <p:anim calcmode="lin" valueType="num">
                                      <p:cBhvr additive="base">
                                        <p:cTn id="88" dur="500" fill="hold"/>
                                        <p:tgtEl>
                                          <p:spTgt spid="5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05"/>
                                        </p:tgtEl>
                                        <p:attrNameLst>
                                          <p:attrName>style.visibility</p:attrName>
                                        </p:attrNameLst>
                                      </p:cBhvr>
                                      <p:to>
                                        <p:strVal val="visible"/>
                                      </p:to>
                                    </p:set>
                                    <p:anim calcmode="lin" valueType="num">
                                      <p:cBhvr additive="base">
                                        <p:cTn id="91" dur="500" fill="hold"/>
                                        <p:tgtEl>
                                          <p:spTgt spid="105"/>
                                        </p:tgtEl>
                                        <p:attrNameLst>
                                          <p:attrName>ppt_x</p:attrName>
                                        </p:attrNameLst>
                                      </p:cBhvr>
                                      <p:tavLst>
                                        <p:tav tm="0">
                                          <p:val>
                                            <p:strVal val="#ppt_x"/>
                                          </p:val>
                                        </p:tav>
                                        <p:tav tm="100000">
                                          <p:val>
                                            <p:strVal val="#ppt_x"/>
                                          </p:val>
                                        </p:tav>
                                      </p:tavLst>
                                    </p:anim>
                                    <p:anim calcmode="lin" valueType="num">
                                      <p:cBhvr additive="base">
                                        <p:cTn id="92" dur="500" fill="hold"/>
                                        <p:tgtEl>
                                          <p:spTgt spid="10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 calcmode="lin" valueType="num">
                                      <p:cBhvr additive="base">
                                        <p:cTn id="95" dur="500" fill="hold"/>
                                        <p:tgtEl>
                                          <p:spTgt spid="52"/>
                                        </p:tgtEl>
                                        <p:attrNameLst>
                                          <p:attrName>ppt_x</p:attrName>
                                        </p:attrNameLst>
                                      </p:cBhvr>
                                      <p:tavLst>
                                        <p:tav tm="0">
                                          <p:val>
                                            <p:strVal val="#ppt_x"/>
                                          </p:val>
                                        </p:tav>
                                        <p:tav tm="100000">
                                          <p:val>
                                            <p:strVal val="#ppt_x"/>
                                          </p:val>
                                        </p:tav>
                                      </p:tavLst>
                                    </p:anim>
                                    <p:anim calcmode="lin" valueType="num">
                                      <p:cBhvr additive="base">
                                        <p:cTn id="96" dur="500" fill="hold"/>
                                        <p:tgtEl>
                                          <p:spTgt spid="5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anim calcmode="lin" valueType="num">
                                      <p:cBhvr additive="base">
                                        <p:cTn id="99" dur="500" fill="hold"/>
                                        <p:tgtEl>
                                          <p:spTgt spid="60"/>
                                        </p:tgtEl>
                                        <p:attrNameLst>
                                          <p:attrName>ppt_x</p:attrName>
                                        </p:attrNameLst>
                                      </p:cBhvr>
                                      <p:tavLst>
                                        <p:tav tm="0">
                                          <p:val>
                                            <p:strVal val="#ppt_x"/>
                                          </p:val>
                                        </p:tav>
                                        <p:tav tm="100000">
                                          <p:val>
                                            <p:strVal val="#ppt_x"/>
                                          </p:val>
                                        </p:tav>
                                      </p:tavLst>
                                    </p:anim>
                                    <p:anim calcmode="lin" valueType="num">
                                      <p:cBhvr additive="base">
                                        <p:cTn id="10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 grpId="0" bldLvl="0" animBg="1"/>
      <p:bldP spid="57" grpId="1"/>
      <p:bldP spid="7" grpId="1" animBg="1"/>
      <p:bldP spid="16" grpId="0" bldLvl="0" animBg="1"/>
      <p:bldP spid="58" grpId="0"/>
      <p:bldP spid="16" grpId="1" animBg="1"/>
      <p:bldP spid="58" grpId="1"/>
      <p:bldP spid="5" grpId="0"/>
      <p:bldP spid="60" grpId="0"/>
      <p:bldP spid="5" grpId="1"/>
      <p:bldP spid="60" grpId="1"/>
      <p:bldP spid="8" grpId="0" animBg="1"/>
      <p:bldP spid="4" grpId="0"/>
      <p:bldP spid="2" grpId="0"/>
      <p:bldP spid="8" grpId="1" animBg="1"/>
      <p:bldP spid="4" grpId="1"/>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88" name="Shape 488"/>
        <p:cNvGrpSpPr/>
        <p:nvPr/>
      </p:nvGrpSpPr>
      <p:grpSpPr>
        <a:xfrm>
          <a:off x="0" y="0"/>
          <a:ext cx="0" cy="0"/>
          <a:chOff x="0" y="0"/>
          <a:chExt cx="0" cy="0"/>
        </a:xfrm>
      </p:grpSpPr>
      <p:pic>
        <p:nvPicPr>
          <p:cNvPr id="490" name="Google Shape;490;p13" descr="Web based database software at Work: Time to Replace Your Excel  Spreadsheets with an Online Database"/>
          <p:cNvPicPr preferRelativeResize="0"/>
          <p:nvPr/>
        </p:nvPicPr>
        <p:blipFill rotWithShape="1">
          <a:blip r:embed="rId1"/>
          <a:srcRect/>
          <a:stretch>
            <a:fillRect/>
          </a:stretch>
        </p:blipFill>
        <p:spPr>
          <a:xfrm>
            <a:off x="982980" y="2917190"/>
            <a:ext cx="2745740" cy="1391920"/>
          </a:xfrm>
          <a:prstGeom prst="rect">
            <a:avLst/>
          </a:prstGeom>
          <a:noFill/>
          <a:ln>
            <a:noFill/>
          </a:ln>
        </p:spPr>
      </p:pic>
      <p:sp>
        <p:nvSpPr>
          <p:cNvPr id="491" name="Google Shape;491;p13"/>
          <p:cNvSpPr txBox="1"/>
          <p:nvPr/>
        </p:nvSpPr>
        <p:spPr>
          <a:xfrm>
            <a:off x="1114468" y="4309118"/>
            <a:ext cx="949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002060"/>
                </a:solidFill>
                <a:latin typeface="Times New Roman" panose="02020603050405020304"/>
                <a:ea typeface="Times New Roman" panose="02020603050405020304"/>
                <a:cs typeface="Times New Roman" panose="02020603050405020304"/>
                <a:sym typeface="Times New Roman" panose="02020603050405020304"/>
              </a:rPr>
              <a:t>EXCEL</a:t>
            </a:r>
            <a:endParaRPr lang="fr-FR" sz="180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92" name="Google Shape;492;p13"/>
          <p:cNvSpPr txBox="1"/>
          <p:nvPr/>
        </p:nvSpPr>
        <p:spPr>
          <a:xfrm>
            <a:off x="2814108" y="4309118"/>
            <a:ext cx="758404" cy="3789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002060"/>
                </a:solidFill>
                <a:latin typeface="Times New Roman" panose="02020603050405020304"/>
                <a:ea typeface="Times New Roman" panose="02020603050405020304"/>
                <a:cs typeface="Times New Roman" panose="02020603050405020304"/>
                <a:sym typeface="Times New Roman" panose="02020603050405020304"/>
              </a:rPr>
              <a:t>  ODS</a:t>
            </a:r>
            <a:endParaRPr lang="fr-FR" sz="180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07" name="Google Shape;507;p13"/>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08" name="Google Shape;508;p13"/>
          <p:cNvSpPr/>
          <p:nvPr/>
        </p:nvSpPr>
        <p:spPr>
          <a:xfrm>
            <a:off x="166532" y="1323173"/>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(5/16)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09" name="Google Shape;509;p13"/>
          <p:cNvSpPr/>
          <p:nvPr/>
        </p:nvSpPr>
        <p:spPr>
          <a:xfrm>
            <a:off x="221741" y="1850107"/>
            <a:ext cx="6979796" cy="70788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9E978E"/>
              </a:buClr>
              <a:buSzPts val="2000"/>
              <a:buFont typeface="Noto Sans Symbols"/>
              <a:buChar char="❖"/>
            </a:pPr>
            <a:r>
              <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t>Chargement du magasin de données opérationnelles (ODS)</a:t>
            </a: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2"/>
          <a:stretch>
            <a:fillRect/>
          </a:stretch>
        </p:blipFill>
        <p:spPr>
          <a:xfrm>
            <a:off x="6456045" y="2637155"/>
            <a:ext cx="4864735" cy="3417570"/>
          </a:xfrm>
          <a:prstGeom prst="rect">
            <a:avLst/>
          </a:prstGeom>
        </p:spPr>
      </p:pic>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3"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6" name="Google Shape;246;p32"/>
          <p:cNvSpPr/>
          <p:nvPr/>
        </p:nvSpPr>
        <p:spPr>
          <a:xfrm rot="536552">
            <a:off x="1356235" y="6078221"/>
            <a:ext cx="1217803" cy="1178640"/>
          </a:xfrm>
          <a:prstGeom prst="diamond">
            <a:avLst/>
          </a:prstGeom>
          <a:noFill/>
          <a:ln w="28575" cap="flat" cmpd="sng">
            <a:solidFill>
              <a:srgbClr val="143C6A"/>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 name="Google Shape;245;p32"/>
          <p:cNvSpPr/>
          <p:nvPr/>
        </p:nvSpPr>
        <p:spPr>
          <a:xfrm rot="4753517">
            <a:off x="683692" y="5824890"/>
            <a:ext cx="1763592" cy="1728228"/>
          </a:xfrm>
          <a:prstGeom prst="diamond">
            <a:avLst/>
          </a:prstGeom>
          <a:noFill/>
          <a:ln w="28575" cap="flat" cmpd="sng">
            <a:solidFill>
              <a:srgbClr val="F28A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anim calcmode="lin" valueType="num">
                                      <p:cBhvr>
                                        <p:cTn id="8" dur="1000" fill="hold"/>
                                        <p:tgtEl>
                                          <p:spTgt spid="491"/>
                                        </p:tgtEl>
                                        <p:attrNameLst>
                                          <p:attrName>ppt_x</p:attrName>
                                        </p:attrNameLst>
                                      </p:cBhvr>
                                      <p:tavLst>
                                        <p:tav tm="0">
                                          <p:val>
                                            <p:strVal val="#ppt_x"/>
                                          </p:val>
                                        </p:tav>
                                        <p:tav tm="100000">
                                          <p:val>
                                            <p:strVal val="#ppt_x"/>
                                          </p:val>
                                        </p:tav>
                                      </p:tavLst>
                                    </p:anim>
                                    <p:anim calcmode="lin" valueType="num">
                                      <p:cBhvr>
                                        <p:cTn id="9" dur="1000" fill="hold"/>
                                        <p:tgtEl>
                                          <p:spTgt spid="49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90"/>
                                        </p:tgtEl>
                                        <p:attrNameLst>
                                          <p:attrName>style.visibility</p:attrName>
                                        </p:attrNameLst>
                                      </p:cBhvr>
                                      <p:to>
                                        <p:strVal val="visible"/>
                                      </p:to>
                                    </p:set>
                                    <p:animEffect transition="in" filter="fade">
                                      <p:cBhvr>
                                        <p:cTn id="12" dur="1000"/>
                                        <p:tgtEl>
                                          <p:spTgt spid="490"/>
                                        </p:tgtEl>
                                      </p:cBhvr>
                                    </p:animEffect>
                                    <p:anim calcmode="lin" valueType="num">
                                      <p:cBhvr>
                                        <p:cTn id="13" dur="1000" fill="hold"/>
                                        <p:tgtEl>
                                          <p:spTgt spid="490"/>
                                        </p:tgtEl>
                                        <p:attrNameLst>
                                          <p:attrName>ppt_x</p:attrName>
                                        </p:attrNameLst>
                                      </p:cBhvr>
                                      <p:tavLst>
                                        <p:tav tm="0">
                                          <p:val>
                                            <p:strVal val="#ppt_x"/>
                                          </p:val>
                                        </p:tav>
                                        <p:tav tm="100000">
                                          <p:val>
                                            <p:strVal val="#ppt_x"/>
                                          </p:val>
                                        </p:tav>
                                      </p:tavLst>
                                    </p:anim>
                                    <p:anim calcmode="lin" valueType="num">
                                      <p:cBhvr>
                                        <p:cTn id="14" dur="1000" fill="hold"/>
                                        <p:tgtEl>
                                          <p:spTgt spid="49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2"/>
                                        </p:tgtEl>
                                        <p:attrNameLst>
                                          <p:attrName>style.visibility</p:attrName>
                                        </p:attrNameLst>
                                      </p:cBhvr>
                                      <p:to>
                                        <p:strVal val="visible"/>
                                      </p:to>
                                    </p:set>
                                    <p:animEffect transition="in" filter="fade">
                                      <p:cBhvr>
                                        <p:cTn id="17" dur="1000"/>
                                        <p:tgtEl>
                                          <p:spTgt spid="492"/>
                                        </p:tgtEl>
                                      </p:cBhvr>
                                    </p:animEffect>
                                    <p:anim calcmode="lin" valueType="num">
                                      <p:cBhvr>
                                        <p:cTn id="18" dur="1000" fill="hold"/>
                                        <p:tgtEl>
                                          <p:spTgt spid="492"/>
                                        </p:tgtEl>
                                        <p:attrNameLst>
                                          <p:attrName>ppt_x</p:attrName>
                                        </p:attrNameLst>
                                      </p:cBhvr>
                                      <p:tavLst>
                                        <p:tav tm="0">
                                          <p:val>
                                            <p:strVal val="#ppt_x"/>
                                          </p:val>
                                        </p:tav>
                                        <p:tav tm="100000">
                                          <p:val>
                                            <p:strVal val="#ppt_x"/>
                                          </p:val>
                                        </p:tav>
                                      </p:tavLst>
                                    </p:anim>
                                    <p:anim calcmode="lin" valueType="num">
                                      <p:cBhvr>
                                        <p:cTn id="19" dur="1000" fill="hold"/>
                                        <p:tgtEl>
                                          <p:spTgt spid="49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 grpId="0"/>
      <p:bldP spid="492" grpId="0"/>
      <p:bldP spid="491" grpId="1"/>
      <p:bldP spid="49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86" name="Shape 586"/>
        <p:cNvGrpSpPr/>
        <p:nvPr/>
      </p:nvGrpSpPr>
      <p:grpSpPr>
        <a:xfrm>
          <a:off x="0" y="0"/>
          <a:ext cx="0" cy="0"/>
          <a:chOff x="0" y="0"/>
          <a:chExt cx="0" cy="0"/>
        </a:xfrm>
      </p:grpSpPr>
      <p:sp>
        <p:nvSpPr>
          <p:cNvPr id="587" name="Google Shape;587;p15"/>
          <p:cNvSpPr/>
          <p:nvPr/>
        </p:nvSpPr>
        <p:spPr>
          <a:xfrm>
            <a:off x="166532" y="1323173"/>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(6/16)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88" name="Google Shape;588;p15"/>
          <p:cNvSpPr/>
          <p:nvPr/>
        </p:nvSpPr>
        <p:spPr>
          <a:xfrm>
            <a:off x="190649" y="1910212"/>
            <a:ext cx="3629712" cy="70788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Transformation des données</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215900" algn="l" rtl="0">
              <a:spcBef>
                <a:spcPts val="0"/>
              </a:spcBef>
              <a:spcAft>
                <a:spcPts val="0"/>
              </a:spcAft>
              <a:buClr>
                <a:schemeClr val="dk1"/>
              </a:buClr>
              <a:buSzPts val="2000"/>
              <a:buFont typeface="Noto Sans Symbols"/>
              <a:buNone/>
            </a:pPr>
            <a:endParaRPr sz="2000" b="1">
              <a:solidFill>
                <a:srgbClr val="9E978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89" name="Google Shape;589;p15" descr="Lampe - Icônes la technologie gratuites"/>
          <p:cNvPicPr preferRelativeResize="0"/>
          <p:nvPr/>
        </p:nvPicPr>
        <p:blipFill rotWithShape="1">
          <a:blip r:embed="rId1"/>
          <a:srcRect/>
          <a:stretch>
            <a:fillRect/>
          </a:stretch>
        </p:blipFill>
        <p:spPr>
          <a:xfrm>
            <a:off x="7466112" y="2142416"/>
            <a:ext cx="905529" cy="905529"/>
          </a:xfrm>
          <a:prstGeom prst="rect">
            <a:avLst/>
          </a:prstGeom>
          <a:noFill/>
          <a:ln>
            <a:noFill/>
          </a:ln>
        </p:spPr>
      </p:pic>
      <p:sp>
        <p:nvSpPr>
          <p:cNvPr id="590" name="Google Shape;590;p15"/>
          <p:cNvSpPr/>
          <p:nvPr/>
        </p:nvSpPr>
        <p:spPr>
          <a:xfrm>
            <a:off x="11524140" y="6477289"/>
            <a:ext cx="495052" cy="38071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t>14</a:t>
            </a:r>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2"/>
          <a:stretch>
            <a:fillRect/>
          </a:stretch>
        </p:blipFill>
        <p:spPr>
          <a:xfrm>
            <a:off x="5481955" y="3404235"/>
            <a:ext cx="6664960" cy="2486025"/>
          </a:xfrm>
          <a:prstGeom prst="rect">
            <a:avLst/>
          </a:prstGeom>
        </p:spPr>
      </p:pic>
      <p:pic>
        <p:nvPicPr>
          <p:cNvPr id="3" name="Picture 2"/>
          <p:cNvPicPr>
            <a:picLocks noChangeAspect="1"/>
          </p:cNvPicPr>
          <p:nvPr/>
        </p:nvPicPr>
        <p:blipFill>
          <a:blip r:embed="rId3"/>
          <a:stretch>
            <a:fillRect/>
          </a:stretch>
        </p:blipFill>
        <p:spPr>
          <a:xfrm>
            <a:off x="250190" y="2544445"/>
            <a:ext cx="1583055" cy="2647950"/>
          </a:xfrm>
          <a:prstGeom prst="rect">
            <a:avLst/>
          </a:prstGeom>
        </p:spPr>
      </p:pic>
      <p:cxnSp>
        <p:nvCxnSpPr>
          <p:cNvPr id="535" name="Google Shape;535;p14"/>
          <p:cNvCxnSpPr/>
          <p:nvPr/>
        </p:nvCxnSpPr>
        <p:spPr>
          <a:xfrm>
            <a:off x="2051095" y="3897156"/>
            <a:ext cx="759900" cy="0"/>
          </a:xfrm>
          <a:prstGeom prst="straightConnector1">
            <a:avLst/>
          </a:prstGeom>
          <a:noFill/>
          <a:ln w="19050" cap="flat" cmpd="sng">
            <a:solidFill>
              <a:srgbClr val="000000"/>
            </a:solidFill>
            <a:prstDash val="solid"/>
            <a:miter lim="800000"/>
            <a:headEnd type="none" w="sm" len="sm"/>
            <a:tailEnd type="triangle" w="med" len="med"/>
          </a:ln>
        </p:spPr>
      </p:cxnSp>
      <p:sp>
        <p:nvSpPr>
          <p:cNvPr id="536" name="Google Shape;536;p14"/>
          <p:cNvSpPr txBox="1"/>
          <p:nvPr/>
        </p:nvSpPr>
        <p:spPr>
          <a:xfrm>
            <a:off x="601661" y="5219908"/>
            <a:ext cx="4417257" cy="369332"/>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800" b="1">
                <a:solidFill>
                  <a:srgbClr val="002060"/>
                </a:solidFill>
                <a:latin typeface="Times New Roman" panose="02020603050405020304"/>
                <a:ea typeface="Times New Roman" panose="02020603050405020304"/>
                <a:cs typeface="Times New Roman" panose="02020603050405020304"/>
                <a:sym typeface="Times New Roman" panose="02020603050405020304"/>
              </a:rPr>
              <a:t>Input                                   Output</a:t>
            </a:r>
            <a:endParaRPr lang="fr-FR" sz="1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nvPicPr>
        <p:blipFill>
          <a:blip r:embed="rId4"/>
          <a:stretch>
            <a:fillRect/>
          </a:stretch>
        </p:blipFill>
        <p:spPr>
          <a:xfrm>
            <a:off x="2927350" y="2564765"/>
            <a:ext cx="1368425" cy="2552700"/>
          </a:xfrm>
          <a:prstGeom prst="rect">
            <a:avLst/>
          </a:prstGeom>
        </p:spPr>
      </p:pic>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5"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5"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0"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89"/>
                                        </p:tgtEl>
                                        <p:attrNameLst>
                                          <p:attrName>style.visibility</p:attrName>
                                        </p:attrNameLst>
                                      </p:cBhvr>
                                      <p:to>
                                        <p:strVal val="visible"/>
                                      </p:to>
                                    </p:set>
                                    <p:animEffect transition="in" filter="fade">
                                      <p:cBhvr>
                                        <p:cTn id="22" dur="1000"/>
                                        <p:tgtEl>
                                          <p:spTgt spid="589"/>
                                        </p:tgtEl>
                                      </p:cBhvr>
                                    </p:animEffect>
                                    <p:anim calcmode="lin" valueType="num">
                                      <p:cBhvr>
                                        <p:cTn id="23" dur="1000" fill="hold"/>
                                        <p:tgtEl>
                                          <p:spTgt spid="589"/>
                                        </p:tgtEl>
                                        <p:attrNameLst>
                                          <p:attrName>ppt_x</p:attrName>
                                        </p:attrNameLst>
                                      </p:cBhvr>
                                      <p:tavLst>
                                        <p:tav tm="0">
                                          <p:val>
                                            <p:strVal val="#ppt_x"/>
                                          </p:val>
                                        </p:tav>
                                        <p:tav tm="100000">
                                          <p:val>
                                            <p:strVal val="#ppt_x"/>
                                          </p:val>
                                        </p:tav>
                                      </p:tavLst>
                                    </p:anim>
                                    <p:anim calcmode="lin" valueType="num">
                                      <p:cBhvr>
                                        <p:cTn id="24" dur="1000" fill="hold"/>
                                        <p:tgtEl>
                                          <p:spTgt spid="58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36"/>
                                        </p:tgtEl>
                                        <p:attrNameLst>
                                          <p:attrName>style.visibility</p:attrName>
                                        </p:attrNameLst>
                                      </p:cBhvr>
                                      <p:to>
                                        <p:strVal val="visible"/>
                                      </p:to>
                                    </p:set>
                                    <p:animEffect transition="in" filter="fade">
                                      <p:cBhvr>
                                        <p:cTn id="27" dur="1000"/>
                                        <p:tgtEl>
                                          <p:spTgt spid="536"/>
                                        </p:tgtEl>
                                      </p:cBhvr>
                                    </p:animEffect>
                                    <p:anim calcmode="lin" valueType="num">
                                      <p:cBhvr>
                                        <p:cTn id="28" dur="1000" fill="hold"/>
                                        <p:tgtEl>
                                          <p:spTgt spid="536"/>
                                        </p:tgtEl>
                                        <p:attrNameLst>
                                          <p:attrName>ppt_x</p:attrName>
                                        </p:attrNameLst>
                                      </p:cBhvr>
                                      <p:tavLst>
                                        <p:tav tm="0">
                                          <p:val>
                                            <p:strVal val="#ppt_x"/>
                                          </p:val>
                                        </p:tav>
                                        <p:tav tm="100000">
                                          <p:val>
                                            <p:strVal val="#ppt_x"/>
                                          </p:val>
                                        </p:tav>
                                      </p:tavLst>
                                    </p:anim>
                                    <p:anim calcmode="lin" valueType="num">
                                      <p:cBhvr>
                                        <p:cTn id="29" dur="1000" fill="hold"/>
                                        <p:tgtEl>
                                          <p:spTgt spid="53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35"/>
                                        </p:tgtEl>
                                        <p:attrNameLst>
                                          <p:attrName>style.visibility</p:attrName>
                                        </p:attrNameLst>
                                      </p:cBhvr>
                                      <p:to>
                                        <p:strVal val="visible"/>
                                      </p:to>
                                    </p:set>
                                    <p:animEffect transition="in" filter="fade">
                                      <p:cBhvr>
                                        <p:cTn id="32" dur="1000"/>
                                        <p:tgtEl>
                                          <p:spTgt spid="535"/>
                                        </p:tgtEl>
                                      </p:cBhvr>
                                    </p:animEffect>
                                    <p:anim calcmode="lin" valueType="num">
                                      <p:cBhvr>
                                        <p:cTn id="33" dur="1000" fill="hold"/>
                                        <p:tgtEl>
                                          <p:spTgt spid="535"/>
                                        </p:tgtEl>
                                        <p:attrNameLst>
                                          <p:attrName>ppt_x</p:attrName>
                                        </p:attrNameLst>
                                      </p:cBhvr>
                                      <p:tavLst>
                                        <p:tav tm="0">
                                          <p:val>
                                            <p:strVal val="#ppt_x"/>
                                          </p:val>
                                        </p:tav>
                                        <p:tav tm="100000">
                                          <p:val>
                                            <p:strVal val="#ppt_x"/>
                                          </p:val>
                                        </p:tav>
                                      </p:tavLst>
                                    </p:anim>
                                    <p:anim calcmode="lin" valueType="num">
                                      <p:cBhvr>
                                        <p:cTn id="34" dur="1000" fill="hold"/>
                                        <p:tgtEl>
                                          <p:spTgt spid="5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p:bldP spid="53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62" name="Shape 562"/>
        <p:cNvGrpSpPr/>
        <p:nvPr/>
      </p:nvGrpSpPr>
      <p:grpSpPr>
        <a:xfrm>
          <a:off x="0" y="0"/>
          <a:ext cx="0" cy="0"/>
          <a:chOff x="0" y="0"/>
          <a:chExt cx="0" cy="0"/>
        </a:xfrm>
      </p:grpSpPr>
      <p:sp>
        <p:nvSpPr>
          <p:cNvPr id="563" name="Google Shape;563;p16"/>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64" name="Google Shape;564;p16"/>
          <p:cNvSpPr/>
          <p:nvPr/>
        </p:nvSpPr>
        <p:spPr>
          <a:xfrm>
            <a:off x="166532" y="1323173"/>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(7/16)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65" name="Google Shape;565;p16"/>
          <p:cNvSpPr/>
          <p:nvPr/>
        </p:nvSpPr>
        <p:spPr>
          <a:xfrm>
            <a:off x="190649" y="1910212"/>
            <a:ext cx="5548995"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Chargement des données</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335280" y="2493010"/>
            <a:ext cx="6337300" cy="3863975"/>
          </a:xfrm>
          <a:prstGeom prst="rect">
            <a:avLst/>
          </a:prstGeom>
        </p:spPr>
      </p:pic>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5"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 name="Picture 12"/>
          <p:cNvPicPr>
            <a:picLocks noChangeAspect="1"/>
          </p:cNvPicPr>
          <p:nvPr/>
        </p:nvPicPr>
        <p:blipFill>
          <a:blip r:embed="rId2"/>
          <a:stretch>
            <a:fillRect/>
          </a:stretch>
        </p:blipFill>
        <p:spPr>
          <a:xfrm>
            <a:off x="8296275" y="2276475"/>
            <a:ext cx="3150235" cy="3726815"/>
          </a:xfrm>
          <a:prstGeom prst="rect">
            <a:avLst/>
          </a:prstGeom>
        </p:spPr>
      </p:pic>
      <p:sp>
        <p:nvSpPr>
          <p:cNvPr id="492" name="Google Shape;492;p45"/>
          <p:cNvSpPr txBox="1"/>
          <p:nvPr>
            <p:ph type="title"/>
          </p:nvPr>
        </p:nvSpPr>
        <p:spPr>
          <a:xfrm>
            <a:off x="8400415" y="1612265"/>
            <a:ext cx="2858770" cy="664210"/>
          </a:xfrm>
          <a:prstGeom prst="rect">
            <a:avLst/>
          </a:prstGeom>
          <a:noFill/>
          <a:ln>
            <a:noFill/>
          </a:ln>
        </p:spPr>
        <p:txBody>
          <a:bodyPr spcFirstLastPara="1" wrap="square" lIns="91425" tIns="91425" rIns="91425" bIns="91425" anchor="ctr" anchorCtr="0">
            <a:noAutofit/>
          </a:bodyPr>
          <a:p>
            <a:pPr marL="0" lvl="0" indent="0" algn="ctr" rtl="0">
              <a:spcBef>
                <a:spcPts val="0"/>
              </a:spcBef>
              <a:spcAft>
                <a:spcPts val="0"/>
              </a:spcAft>
              <a:buNone/>
            </a:pPr>
            <a:r>
              <a:rPr lang="en-US" sz="2400" b="1">
                <a:solidFill>
                  <a:srgbClr val="F28A00"/>
                </a:solidFill>
                <a:latin typeface="Arial" panose="020B0604020202020204" pitchFamily="34" charset="0"/>
                <a:ea typeface="Roboto Medium" panose="02000000000000000000"/>
                <a:cs typeface="Arial" panose="020B0604020202020204" pitchFamily="34" charset="0"/>
                <a:sym typeface="Roboto Medium" panose="02000000000000000000"/>
              </a:rPr>
              <a:t>Résultat</a:t>
            </a:r>
            <a:endParaRPr lang="en-US" sz="2400" b="1">
              <a:solidFill>
                <a:srgbClr val="F28A00"/>
              </a:solidFill>
              <a:latin typeface="Arial" panose="020B0604020202020204" pitchFamily="34" charset="0"/>
              <a:ea typeface="Roboto Medium" panose="02000000000000000000"/>
              <a:cs typeface="Arial" panose="020B0604020202020204" pitchFamily="34" charset="0"/>
              <a:sym typeface="Roboto Medium" panose="02000000000000000000"/>
            </a:endParaRPr>
          </a:p>
        </p:txBody>
      </p:sp>
      <p:cxnSp>
        <p:nvCxnSpPr>
          <p:cNvPr id="14" name="Curved Connector 13"/>
          <p:cNvCxnSpPr/>
          <p:nvPr/>
        </p:nvCxnSpPr>
        <p:spPr>
          <a:xfrm flipV="1">
            <a:off x="6960235" y="3933190"/>
            <a:ext cx="1151890" cy="143510"/>
          </a:xfrm>
          <a:prstGeom prst="curvedConnector3">
            <a:avLst>
              <a:gd name="adj1" fmla="val 50055"/>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13" name="Shape 613"/>
        <p:cNvGrpSpPr/>
        <p:nvPr/>
      </p:nvGrpSpPr>
      <p:grpSpPr>
        <a:xfrm>
          <a:off x="0" y="0"/>
          <a:ext cx="0" cy="0"/>
          <a:chOff x="0" y="0"/>
          <a:chExt cx="0" cy="0"/>
        </a:xfrm>
      </p:grpSpPr>
      <p:sp>
        <p:nvSpPr>
          <p:cNvPr id="614" name="Google Shape;614;p17"/>
          <p:cNvSpPr/>
          <p:nvPr/>
        </p:nvSpPr>
        <p:spPr>
          <a:xfrm>
            <a:off x="-2152567" y="3799043"/>
            <a:ext cx="18473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15" name="Google Shape;615;p17"/>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16" name="Google Shape;616;p17"/>
          <p:cNvSpPr/>
          <p:nvPr/>
        </p:nvSpPr>
        <p:spPr>
          <a:xfrm>
            <a:off x="166532" y="1323173"/>
            <a:ext cx="3047629"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(8/16)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17" name="Google Shape;617;p17"/>
          <p:cNvSpPr/>
          <p:nvPr/>
        </p:nvSpPr>
        <p:spPr>
          <a:xfrm>
            <a:off x="190649" y="1910212"/>
            <a:ext cx="5905351" cy="3975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Tableau de bord : Accueil et barre de navigation</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a:picLocks noChangeAspect="1"/>
          </p:cNvPicPr>
          <p:nvPr/>
        </p:nvPicPr>
        <p:blipFill>
          <a:blip r:embed="rId1"/>
          <a:stretch>
            <a:fillRect/>
          </a:stretch>
        </p:blipFill>
        <p:spPr>
          <a:xfrm>
            <a:off x="853440" y="2493010"/>
            <a:ext cx="7126605" cy="4121785"/>
          </a:xfrm>
          <a:prstGeom prst="rect">
            <a:avLst/>
          </a:prstGeom>
        </p:spPr>
      </p:pic>
      <p:pic>
        <p:nvPicPr>
          <p:cNvPr id="2" name="Picture 1"/>
          <p:cNvPicPr>
            <a:picLocks noChangeAspect="1"/>
          </p:cNvPicPr>
          <p:nvPr/>
        </p:nvPicPr>
        <p:blipFill>
          <a:blip r:embed="rId2"/>
          <a:stretch>
            <a:fillRect/>
          </a:stretch>
        </p:blipFill>
        <p:spPr>
          <a:xfrm>
            <a:off x="9984740" y="2466975"/>
            <a:ext cx="773430" cy="4018915"/>
          </a:xfrm>
          <a:prstGeom prst="rect">
            <a:avLst/>
          </a:prstGeom>
        </p:spPr>
      </p:pic>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4"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4"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9"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38" name="Shape 638"/>
        <p:cNvGrpSpPr/>
        <p:nvPr/>
      </p:nvGrpSpPr>
      <p:grpSpPr>
        <a:xfrm>
          <a:off x="0" y="0"/>
          <a:ext cx="0" cy="0"/>
          <a:chOff x="0" y="0"/>
          <a:chExt cx="0" cy="0"/>
        </a:xfrm>
      </p:grpSpPr>
      <p:sp>
        <p:nvSpPr>
          <p:cNvPr id="639" name="Google Shape;639;p18"/>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40" name="Google Shape;640;p18"/>
          <p:cNvSpPr/>
          <p:nvPr/>
        </p:nvSpPr>
        <p:spPr>
          <a:xfrm>
            <a:off x="166532" y="1239093"/>
            <a:ext cx="3027817"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(9/16)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41" name="Google Shape;641;p18"/>
          <p:cNvSpPr/>
          <p:nvPr/>
        </p:nvSpPr>
        <p:spPr>
          <a:xfrm>
            <a:off x="190648" y="1805112"/>
            <a:ext cx="7299415" cy="3975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Tableau de bord : Suivi de controle</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263650" y="2180590"/>
            <a:ext cx="9645650" cy="4677410"/>
          </a:xfrm>
          <a:prstGeom prst="rect">
            <a:avLst/>
          </a:prstGeom>
        </p:spPr>
      </p:pic>
      <p:sp>
        <p:nvSpPr>
          <p:cNvPr id="13"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4"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15"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0"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662" name="Shape 662"/>
        <p:cNvGrpSpPr/>
        <p:nvPr/>
      </p:nvGrpSpPr>
      <p:grpSpPr>
        <a:xfrm>
          <a:off x="0" y="0"/>
          <a:ext cx="0" cy="0"/>
          <a:chOff x="0" y="0"/>
          <a:chExt cx="0" cy="0"/>
        </a:xfrm>
      </p:grpSpPr>
      <p:sp>
        <p:nvSpPr>
          <p:cNvPr id="663" name="Google Shape;663;p19"/>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64" name="Google Shape;664;p19"/>
          <p:cNvSpPr/>
          <p:nvPr/>
        </p:nvSpPr>
        <p:spPr>
          <a:xfrm>
            <a:off x="166532" y="1239093"/>
            <a:ext cx="3047629"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(10/16)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65" name="Google Shape;665;p19"/>
          <p:cNvSpPr/>
          <p:nvPr/>
        </p:nvSpPr>
        <p:spPr>
          <a:xfrm>
            <a:off x="190649" y="1805112"/>
            <a:ext cx="6467492" cy="3975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Tableau de bord : Suivi des réclamations globale</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942340" y="2249170"/>
            <a:ext cx="10401935" cy="4493260"/>
          </a:xfrm>
          <a:prstGeom prst="rect">
            <a:avLst/>
          </a:prstGeom>
        </p:spPr>
      </p:pic>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3"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686" name="Shape 686"/>
        <p:cNvGrpSpPr/>
        <p:nvPr/>
      </p:nvGrpSpPr>
      <p:grpSpPr>
        <a:xfrm>
          <a:off x="0" y="0"/>
          <a:ext cx="0" cy="0"/>
          <a:chOff x="0" y="0"/>
          <a:chExt cx="0" cy="0"/>
        </a:xfrm>
      </p:grpSpPr>
      <p:sp>
        <p:nvSpPr>
          <p:cNvPr id="687" name="Google Shape;687;p20"/>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88" name="Google Shape;688;p20"/>
          <p:cNvSpPr/>
          <p:nvPr/>
        </p:nvSpPr>
        <p:spPr>
          <a:xfrm>
            <a:off x="166532" y="1239093"/>
            <a:ext cx="3047629"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(11/16)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89" name="Google Shape;689;p20"/>
          <p:cNvSpPr/>
          <p:nvPr/>
        </p:nvSpPr>
        <p:spPr>
          <a:xfrm>
            <a:off x="190649" y="1805112"/>
            <a:ext cx="6467492" cy="3975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Tableau de bord : Suivi des réclamations par client</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911225" y="2245995"/>
            <a:ext cx="10587990" cy="4505325"/>
          </a:xfrm>
          <a:prstGeom prst="rect">
            <a:avLst/>
          </a:prstGeom>
        </p:spPr>
      </p:pic>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3"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
          <p:cNvSpPr txBox="1"/>
          <p:nvPr>
            <p:ph type="title"/>
          </p:nvPr>
        </p:nvSpPr>
        <p:spPr>
          <a:xfrm>
            <a:off x="0" y="297668"/>
            <a:ext cx="2353127" cy="92697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90103"/>
              </a:buClr>
              <a:buSzPts val="4500"/>
              <a:buFont typeface="Times New Roman" panose="02020603050405020304"/>
              <a:buNone/>
            </a:pPr>
            <a:r>
              <a:rPr lang="fr-FR" sz="4500">
                <a:solidFill>
                  <a:srgbClr val="190103"/>
                </a:solidFill>
                <a:latin typeface="Times New Roman" panose="02020603050405020304"/>
                <a:ea typeface="Times New Roman" panose="02020603050405020304"/>
                <a:cs typeface="Times New Roman" panose="02020603050405020304"/>
                <a:sym typeface="Times New Roman" panose="02020603050405020304"/>
              </a:rPr>
              <a:t>Plan</a:t>
            </a:r>
            <a:endParaRPr lang="fr-FR" sz="450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p2"/>
          <p:cNvSpPr/>
          <p:nvPr/>
        </p:nvSpPr>
        <p:spPr>
          <a:xfrm>
            <a:off x="669992" y="1047514"/>
            <a:ext cx="1061976" cy="61005"/>
          </a:xfrm>
          <a:prstGeom prst="rect">
            <a:avLst/>
          </a:prstGeom>
          <a:solidFill>
            <a:srgbClr val="0070C0"/>
          </a:solidFill>
          <a:ln w="12700" cap="flat" cmpd="sng">
            <a:solidFill>
              <a:srgbClr val="19010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25BA3"/>
              </a:solidFill>
              <a:latin typeface="Calibri" panose="020F0502020204030204"/>
              <a:ea typeface="Calibri" panose="020F0502020204030204"/>
              <a:cs typeface="Calibri" panose="020F0502020204030204"/>
              <a:sym typeface="Calibri" panose="020F0502020204030204"/>
            </a:endParaRPr>
          </a:p>
        </p:txBody>
      </p:sp>
      <p:grpSp>
        <p:nvGrpSpPr>
          <p:cNvPr id="107" name="Google Shape;107;p2"/>
          <p:cNvGrpSpPr/>
          <p:nvPr/>
        </p:nvGrpSpPr>
        <p:grpSpPr>
          <a:xfrm>
            <a:off x="-3663199" y="557343"/>
            <a:ext cx="13839518" cy="6688533"/>
            <a:chOff x="-5617729" y="-864070"/>
            <a:chExt cx="13839518" cy="6688533"/>
          </a:xfrm>
        </p:grpSpPr>
        <p:sp>
          <p:nvSpPr>
            <p:cNvPr id="108" name="Google Shape;108;p2"/>
            <p:cNvSpPr/>
            <p:nvPr/>
          </p:nvSpPr>
          <p:spPr>
            <a:xfrm>
              <a:off x="-5617729" y="-864070"/>
              <a:ext cx="6688533" cy="6688533"/>
            </a:xfrm>
            <a:prstGeom prst="blockArc">
              <a:avLst>
                <a:gd name="adj1" fmla="val 18900000"/>
                <a:gd name="adj2" fmla="val 1564904"/>
                <a:gd name="adj3" fmla="val 274"/>
              </a:avLst>
            </a:prstGeom>
            <a:no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2"/>
            <p:cNvSpPr/>
            <p:nvPr/>
          </p:nvSpPr>
          <p:spPr>
            <a:xfrm>
              <a:off x="399061" y="261643"/>
              <a:ext cx="7822728"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2"/>
            <p:cNvSpPr txBox="1"/>
            <p:nvPr/>
          </p:nvSpPr>
          <p:spPr>
            <a:xfrm>
              <a:off x="399061" y="261643"/>
              <a:ext cx="7822728" cy="523089"/>
            </a:xfrm>
            <a:prstGeom prst="rect">
              <a:avLst/>
            </a:prstGeom>
            <a:noFill/>
            <a:ln>
              <a:solidFill>
                <a:srgbClr val="0070C0"/>
              </a:solidFill>
            </a:ln>
          </p:spPr>
          <p:txBody>
            <a:bodyPr spcFirstLastPara="1" wrap="square" lIns="415200" tIns="63500" rIns="63500" bIns="63500" anchor="ctr" anchorCtr="0">
              <a:noAutofit/>
            </a:bodyPr>
            <a:lstStyle/>
            <a:p>
              <a:pPr marL="0" marR="0" lvl="0" indent="0" algn="l" rtl="0">
                <a:lnSpc>
                  <a:spcPct val="90000"/>
                </a:lnSpc>
                <a:spcBef>
                  <a:spcPts val="0"/>
                </a:spcBef>
                <a:spcAft>
                  <a:spcPts val="0"/>
                </a:spcAft>
                <a:buClr>
                  <a:srgbClr val="BE0F1D"/>
                </a:buClr>
                <a:buSzPts val="2500"/>
                <a:buFont typeface="Times New Roman" panose="02020603050405020304"/>
                <a:buNone/>
              </a:pPr>
              <a:r>
                <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1" name="Google Shape;111;p2"/>
            <p:cNvSpPr/>
            <p:nvPr/>
          </p:nvSpPr>
          <p:spPr>
            <a:xfrm>
              <a:off x="72130" y="196257"/>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2"/>
            <p:cNvSpPr/>
            <p:nvPr/>
          </p:nvSpPr>
          <p:spPr>
            <a:xfrm>
              <a:off x="825346" y="1049719"/>
              <a:ext cx="7392451"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2"/>
            <p:cNvSpPr txBox="1"/>
            <p:nvPr/>
          </p:nvSpPr>
          <p:spPr>
            <a:xfrm>
              <a:off x="825346" y="1049719"/>
              <a:ext cx="7392451" cy="523089"/>
            </a:xfrm>
            <a:prstGeom prst="rect">
              <a:avLst/>
            </a:prstGeom>
            <a:noFill/>
            <a:ln>
              <a:solidFill>
                <a:srgbClr val="0070C0"/>
              </a:solidFill>
            </a:ln>
          </p:spPr>
          <p:txBody>
            <a:bodyPr spcFirstLastPara="1" wrap="square" lIns="415200" tIns="63500" rIns="63500" bIns="63500" anchor="ctr" anchorCtr="0">
              <a:noAutofit/>
            </a:bodyPr>
            <a:lstStyle/>
            <a:p>
              <a:pPr marL="0" marR="0" lvl="0" indent="0" algn="l" rtl="0">
                <a:lnSpc>
                  <a:spcPct val="90000"/>
                </a:lnSpc>
                <a:spcBef>
                  <a:spcPts val="0"/>
                </a:spcBef>
                <a:spcAft>
                  <a:spcPts val="0"/>
                </a:spcAft>
                <a:buClr>
                  <a:srgbClr val="BE0F1D"/>
                </a:buClr>
                <a:buSzPts val="2500"/>
                <a:buFont typeface="Times New Roman" panose="02020603050405020304"/>
                <a:buNone/>
              </a:pPr>
              <a:r>
                <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rPr>
                <a:t>Contexte de projet</a:t>
              </a:r>
              <a:endPar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4" name="Google Shape;114;p2"/>
            <p:cNvSpPr/>
            <p:nvPr/>
          </p:nvSpPr>
          <p:spPr>
            <a:xfrm>
              <a:off x="502407" y="980792"/>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
            <p:cNvSpPr/>
            <p:nvPr/>
          </p:nvSpPr>
          <p:spPr>
            <a:xfrm>
              <a:off x="1026092" y="1830712"/>
              <a:ext cx="7195697"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
            <p:cNvSpPr txBox="1"/>
            <p:nvPr/>
          </p:nvSpPr>
          <p:spPr>
            <a:xfrm>
              <a:off x="1026092" y="1830712"/>
              <a:ext cx="7195697" cy="523089"/>
            </a:xfrm>
            <a:prstGeom prst="rect">
              <a:avLst/>
            </a:prstGeom>
            <a:noFill/>
            <a:ln>
              <a:solidFill>
                <a:srgbClr val="0070C0"/>
              </a:solidFill>
            </a:ln>
          </p:spPr>
          <p:txBody>
            <a:bodyPr spcFirstLastPara="1" wrap="square" lIns="415200" tIns="63500" rIns="63500" bIns="63500" anchor="ctr" anchorCtr="0">
              <a:noAutofit/>
            </a:bodyPr>
            <a:lstStyle/>
            <a:p>
              <a:pPr marL="0" marR="0" lvl="0" indent="0" algn="l" rtl="0">
                <a:lnSpc>
                  <a:spcPct val="90000"/>
                </a:lnSpc>
                <a:spcBef>
                  <a:spcPts val="0"/>
                </a:spcBef>
                <a:spcAft>
                  <a:spcPts val="0"/>
                </a:spcAft>
                <a:buClr>
                  <a:srgbClr val="BE0F1D"/>
                </a:buClr>
                <a:buSzPts val="2500"/>
                <a:buFont typeface="Times New Roman" panose="02020603050405020304"/>
                <a:buNone/>
              </a:pPr>
              <a:r>
                <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7" name="Google Shape;117;p2"/>
            <p:cNvSpPr/>
            <p:nvPr/>
          </p:nvSpPr>
          <p:spPr>
            <a:xfrm>
              <a:off x="699161" y="1765326"/>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
            <p:cNvSpPr/>
            <p:nvPr/>
          </p:nvSpPr>
          <p:spPr>
            <a:xfrm>
              <a:off x="1026092" y="2614750"/>
              <a:ext cx="7195697"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
            <p:cNvSpPr txBox="1"/>
            <p:nvPr/>
          </p:nvSpPr>
          <p:spPr>
            <a:xfrm>
              <a:off x="1026092" y="2614750"/>
              <a:ext cx="7195697" cy="523089"/>
            </a:xfrm>
            <a:prstGeom prst="rect">
              <a:avLst/>
            </a:prstGeom>
            <a:noFill/>
            <a:ln>
              <a:solidFill>
                <a:srgbClr val="0070C0"/>
              </a:solidFill>
            </a:ln>
          </p:spPr>
          <p:txBody>
            <a:bodyPr spcFirstLastPara="1" wrap="square" lIns="415200" tIns="63500" rIns="63500" bIns="63500" anchor="ctr" anchorCtr="0">
              <a:noAutofit/>
            </a:bodyPr>
            <a:lstStyle/>
            <a:p>
              <a:pPr marL="0" marR="0" lvl="0" indent="0" algn="l" rtl="0">
                <a:lnSpc>
                  <a:spcPct val="90000"/>
                </a:lnSpc>
                <a:spcBef>
                  <a:spcPts val="0"/>
                </a:spcBef>
                <a:spcAft>
                  <a:spcPts val="0"/>
                </a:spcAft>
                <a:buClr>
                  <a:srgbClr val="BE0F1D"/>
                </a:buClr>
                <a:buSzPts val="2500"/>
                <a:buFont typeface="Times New Roman" panose="02020603050405020304"/>
                <a:buNone/>
              </a:pPr>
              <a:r>
                <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0" name="Google Shape;120;p2"/>
            <p:cNvSpPr/>
            <p:nvPr/>
          </p:nvSpPr>
          <p:spPr>
            <a:xfrm>
              <a:off x="699161" y="2549364"/>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2"/>
            <p:cNvSpPr/>
            <p:nvPr/>
          </p:nvSpPr>
          <p:spPr>
            <a:xfrm>
              <a:off x="829338" y="3399284"/>
              <a:ext cx="7392451"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2"/>
            <p:cNvSpPr txBox="1"/>
            <p:nvPr/>
          </p:nvSpPr>
          <p:spPr>
            <a:xfrm>
              <a:off x="829338" y="3399284"/>
              <a:ext cx="7392451" cy="523089"/>
            </a:xfrm>
            <a:prstGeom prst="rect">
              <a:avLst/>
            </a:prstGeom>
            <a:noFill/>
            <a:ln>
              <a:solidFill>
                <a:srgbClr val="0070C0"/>
              </a:solidFill>
            </a:ln>
          </p:spPr>
          <p:txBody>
            <a:bodyPr spcFirstLastPara="1" wrap="square" lIns="415200" tIns="63500" rIns="63500" bIns="63500" anchor="ctr" anchorCtr="0">
              <a:noAutofit/>
            </a:bodyPr>
            <a:lstStyle/>
            <a:p>
              <a:pPr marL="0" marR="0" lvl="0" indent="0" algn="l" rtl="0">
                <a:lnSpc>
                  <a:spcPct val="90000"/>
                </a:lnSpc>
                <a:spcBef>
                  <a:spcPts val="0"/>
                </a:spcBef>
                <a:spcAft>
                  <a:spcPts val="0"/>
                </a:spcAft>
                <a:buClr>
                  <a:srgbClr val="BE0F1D"/>
                </a:buClr>
                <a:buSzPts val="2500"/>
                <a:buFont typeface="Times New Roman" panose="02020603050405020304"/>
                <a:buNone/>
              </a:pPr>
              <a:r>
                <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rPr>
                <a:t>Conclusion et perspectives</a:t>
              </a:r>
              <a:endParaRPr lang="fr-FR" sz="25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3" name="Google Shape;123;p2"/>
            <p:cNvSpPr/>
            <p:nvPr/>
          </p:nvSpPr>
          <p:spPr>
            <a:xfrm>
              <a:off x="502407" y="3333898"/>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7" name="Google Shape;127;p2"/>
          <p:cNvSpPr txBox="1"/>
          <p:nvPr/>
        </p:nvSpPr>
        <p:spPr>
          <a:xfrm>
            <a:off x="2158010" y="1513435"/>
            <a:ext cx="648072"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800" b="1">
                <a:solidFill>
                  <a:srgbClr val="190103"/>
                </a:solidFill>
                <a:latin typeface="Calibri" panose="020F0502020204030204"/>
                <a:ea typeface="Calibri" panose="020F0502020204030204"/>
                <a:cs typeface="Calibri" panose="020F0502020204030204"/>
                <a:sym typeface="Calibri" panose="020F0502020204030204"/>
              </a:rPr>
              <a:t>1</a:t>
            </a:r>
            <a:endParaRPr lang="fr-FR" sz="3800" b="1">
              <a:solidFill>
                <a:srgbClr val="190103"/>
              </a:solidFill>
              <a:latin typeface="Calibri" panose="020F0502020204030204"/>
              <a:ea typeface="Calibri" panose="020F0502020204030204"/>
              <a:cs typeface="Calibri" panose="020F0502020204030204"/>
              <a:sym typeface="Calibri" panose="020F0502020204030204"/>
            </a:endParaRPr>
          </a:p>
        </p:txBody>
      </p:sp>
      <p:sp>
        <p:nvSpPr>
          <p:cNvPr id="128" name="Google Shape;128;p2"/>
          <p:cNvSpPr txBox="1"/>
          <p:nvPr/>
        </p:nvSpPr>
        <p:spPr>
          <a:xfrm>
            <a:off x="2618512" y="1732264"/>
            <a:ext cx="407224"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800" b="1">
                <a:solidFill>
                  <a:srgbClr val="325BA3"/>
                </a:solidFill>
                <a:latin typeface="Calibri" panose="020F0502020204030204"/>
                <a:ea typeface="Calibri" panose="020F0502020204030204"/>
                <a:cs typeface="Calibri" panose="020F0502020204030204"/>
                <a:sym typeface="Calibri" panose="020F0502020204030204"/>
              </a:rPr>
              <a:t>    </a:t>
            </a:r>
            <a:r>
              <a:rPr lang="fr-FR" sz="3800" b="1">
                <a:solidFill>
                  <a:srgbClr val="190103"/>
                </a:solidFill>
                <a:latin typeface="Calibri" panose="020F0502020204030204"/>
                <a:ea typeface="Calibri" panose="020F0502020204030204"/>
                <a:cs typeface="Calibri" panose="020F0502020204030204"/>
                <a:sym typeface="Calibri" panose="020F0502020204030204"/>
              </a:rPr>
              <a:t>2</a:t>
            </a:r>
            <a:endParaRPr lang="fr-FR" sz="3800" b="1">
              <a:solidFill>
                <a:srgbClr val="190103"/>
              </a:solidFill>
              <a:latin typeface="Calibri" panose="020F0502020204030204"/>
              <a:ea typeface="Calibri" panose="020F0502020204030204"/>
              <a:cs typeface="Calibri" panose="020F0502020204030204"/>
              <a:sym typeface="Calibri" panose="020F0502020204030204"/>
            </a:endParaRPr>
          </a:p>
        </p:txBody>
      </p:sp>
      <p:sp>
        <p:nvSpPr>
          <p:cNvPr id="129" name="Google Shape;129;p2"/>
          <p:cNvSpPr txBox="1"/>
          <p:nvPr/>
        </p:nvSpPr>
        <p:spPr>
          <a:xfrm>
            <a:off x="2806082" y="3090253"/>
            <a:ext cx="804501"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800" b="1">
                <a:solidFill>
                  <a:srgbClr val="190103"/>
                </a:solidFill>
                <a:latin typeface="Calibri" panose="020F0502020204030204"/>
                <a:ea typeface="Calibri" panose="020F0502020204030204"/>
                <a:cs typeface="Calibri" panose="020F0502020204030204"/>
                <a:sym typeface="Calibri" panose="020F0502020204030204"/>
              </a:rPr>
              <a:t>3</a:t>
            </a:r>
            <a:endParaRPr lang="fr-FR" sz="3800" b="1">
              <a:solidFill>
                <a:srgbClr val="190103"/>
              </a:solidFill>
              <a:latin typeface="Calibri" panose="020F0502020204030204"/>
              <a:ea typeface="Calibri" panose="020F0502020204030204"/>
              <a:cs typeface="Calibri" panose="020F0502020204030204"/>
              <a:sym typeface="Calibri" panose="020F0502020204030204"/>
            </a:endParaRPr>
          </a:p>
        </p:txBody>
      </p:sp>
      <p:sp>
        <p:nvSpPr>
          <p:cNvPr id="130" name="Google Shape;130;p2"/>
          <p:cNvSpPr txBox="1"/>
          <p:nvPr/>
        </p:nvSpPr>
        <p:spPr>
          <a:xfrm>
            <a:off x="2804795" y="3878662"/>
            <a:ext cx="803267"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800" b="1">
                <a:solidFill>
                  <a:srgbClr val="190103"/>
                </a:solidFill>
                <a:latin typeface="Calibri" panose="020F0502020204030204"/>
                <a:ea typeface="Calibri" panose="020F0502020204030204"/>
                <a:cs typeface="Calibri" panose="020F0502020204030204"/>
                <a:sym typeface="Calibri" panose="020F0502020204030204"/>
              </a:rPr>
              <a:t>4</a:t>
            </a:r>
            <a:endParaRPr lang="fr-FR" sz="3800" b="1">
              <a:solidFill>
                <a:srgbClr val="190103"/>
              </a:solidFill>
              <a:latin typeface="Calibri" panose="020F0502020204030204"/>
              <a:ea typeface="Calibri" panose="020F0502020204030204"/>
              <a:cs typeface="Calibri" panose="020F0502020204030204"/>
              <a:sym typeface="Calibri" panose="020F0502020204030204"/>
            </a:endParaRPr>
          </a:p>
        </p:txBody>
      </p:sp>
      <p:sp>
        <p:nvSpPr>
          <p:cNvPr id="131" name="Google Shape;131;p2"/>
          <p:cNvSpPr txBox="1"/>
          <p:nvPr/>
        </p:nvSpPr>
        <p:spPr>
          <a:xfrm>
            <a:off x="2597990" y="4667071"/>
            <a:ext cx="803267"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800" b="1">
                <a:solidFill>
                  <a:srgbClr val="190103"/>
                </a:solidFill>
                <a:latin typeface="Calibri" panose="020F0502020204030204"/>
                <a:ea typeface="Calibri" panose="020F0502020204030204"/>
                <a:cs typeface="Calibri" panose="020F0502020204030204"/>
                <a:sym typeface="Calibri" panose="020F0502020204030204"/>
              </a:rPr>
              <a:t>5</a:t>
            </a:r>
            <a:endParaRPr lang="fr-FR" sz="3800" b="1">
              <a:solidFill>
                <a:srgbClr val="190103"/>
              </a:solidFill>
              <a:latin typeface="Calibri" panose="020F0502020204030204"/>
              <a:ea typeface="Calibri" panose="020F0502020204030204"/>
              <a:cs typeface="Calibri" panose="020F0502020204030204"/>
              <a:sym typeface="Calibri" panose="020F0502020204030204"/>
            </a:endParaRPr>
          </a:p>
        </p:txBody>
      </p:sp>
      <p:sp>
        <p:nvSpPr>
          <p:cNvPr id="133" name="Google Shape;133;p2"/>
          <p:cNvSpPr txBox="1"/>
          <p:nvPr>
            <p:ph type="sldNum" idx="12"/>
          </p:nvPr>
        </p:nvSpPr>
        <p:spPr>
          <a:xfrm>
            <a:off x="11711003" y="6485918"/>
            <a:ext cx="35568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endPar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09" name="Shape 709"/>
        <p:cNvGrpSpPr/>
        <p:nvPr/>
      </p:nvGrpSpPr>
      <p:grpSpPr>
        <a:xfrm>
          <a:off x="0" y="0"/>
          <a:ext cx="0" cy="0"/>
          <a:chOff x="0" y="0"/>
          <a:chExt cx="0" cy="0"/>
        </a:xfrm>
      </p:grpSpPr>
      <p:sp>
        <p:nvSpPr>
          <p:cNvPr id="710" name="Google Shape;710;p21"/>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11" name="Google Shape;711;p21"/>
          <p:cNvSpPr/>
          <p:nvPr/>
        </p:nvSpPr>
        <p:spPr>
          <a:xfrm>
            <a:off x="166532" y="1239093"/>
            <a:ext cx="3047629"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(12/16)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12" name="Google Shape;712;p21"/>
          <p:cNvSpPr/>
          <p:nvPr/>
        </p:nvSpPr>
        <p:spPr>
          <a:xfrm>
            <a:off x="190648" y="1805112"/>
            <a:ext cx="8353184" cy="3975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Tableau de bord : Suivi des réclamations par produit</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784225" y="2250440"/>
            <a:ext cx="10492105" cy="4616450"/>
          </a:xfrm>
          <a:prstGeom prst="rect">
            <a:avLst/>
          </a:prstGeom>
        </p:spPr>
      </p:pic>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3"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709" name="Shape 709"/>
        <p:cNvGrpSpPr/>
        <p:nvPr/>
      </p:nvGrpSpPr>
      <p:grpSpPr>
        <a:xfrm>
          <a:off x="0" y="0"/>
          <a:ext cx="0" cy="0"/>
          <a:chOff x="0" y="0"/>
          <a:chExt cx="0" cy="0"/>
        </a:xfrm>
      </p:grpSpPr>
      <p:sp>
        <p:nvSpPr>
          <p:cNvPr id="710" name="Google Shape;710;p21"/>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11" name="Google Shape;711;p21"/>
          <p:cNvSpPr/>
          <p:nvPr/>
        </p:nvSpPr>
        <p:spPr>
          <a:xfrm>
            <a:off x="166532" y="1239093"/>
            <a:ext cx="3047629"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(13/16)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12" name="Google Shape;712;p21"/>
          <p:cNvSpPr/>
          <p:nvPr/>
        </p:nvSpPr>
        <p:spPr>
          <a:xfrm>
            <a:off x="190648" y="1805112"/>
            <a:ext cx="8353184" cy="3975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Portail web</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3"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66370" y="2637155"/>
            <a:ext cx="5822315" cy="3399155"/>
          </a:xfrm>
          <a:prstGeom prst="rect">
            <a:avLst/>
          </a:prstGeom>
        </p:spPr>
      </p:pic>
      <p:cxnSp>
        <p:nvCxnSpPr>
          <p:cNvPr id="14" name="Straight Arrow Connector 13"/>
          <p:cNvCxnSpPr/>
          <p:nvPr/>
        </p:nvCxnSpPr>
        <p:spPr>
          <a:xfrm flipH="1">
            <a:off x="5591810" y="2293620"/>
            <a:ext cx="479425" cy="487680"/>
          </a:xfrm>
          <a:prstGeom prst="straightConnector1">
            <a:avLst/>
          </a:prstGeom>
          <a:ln>
            <a:solidFill>
              <a:srgbClr val="002060"/>
            </a:solidFill>
            <a:tailEnd type="arrow" w="med" len="med"/>
          </a:ln>
        </p:spPr>
        <p:style>
          <a:lnRef idx="3">
            <a:schemeClr val="accent1"/>
          </a:lnRef>
          <a:fillRef idx="0">
            <a:srgbClr val="FFFFFF"/>
          </a:fillRef>
          <a:effectRef idx="0">
            <a:srgbClr val="FFFFFF"/>
          </a:effectRef>
          <a:fontRef idx="minor">
            <a:schemeClr val="tx1"/>
          </a:fontRef>
        </p:style>
      </p:cxnSp>
      <p:pic>
        <p:nvPicPr>
          <p:cNvPr id="15" name="Picture 14"/>
          <p:cNvPicPr>
            <a:picLocks noChangeAspect="1"/>
          </p:cNvPicPr>
          <p:nvPr/>
        </p:nvPicPr>
        <p:blipFill>
          <a:blip r:embed="rId2"/>
          <a:stretch>
            <a:fillRect/>
          </a:stretch>
        </p:blipFill>
        <p:spPr>
          <a:xfrm>
            <a:off x="7823835" y="2708910"/>
            <a:ext cx="3878580" cy="3627120"/>
          </a:xfrm>
          <a:prstGeom prst="rect">
            <a:avLst/>
          </a:prstGeom>
        </p:spPr>
      </p:pic>
      <p:sp>
        <p:nvSpPr>
          <p:cNvPr id="16" name="Right Arrow 15"/>
          <p:cNvSpPr/>
          <p:nvPr/>
        </p:nvSpPr>
        <p:spPr>
          <a:xfrm>
            <a:off x="6567170" y="4120515"/>
            <a:ext cx="969010" cy="231775"/>
          </a:xfrm>
          <a:prstGeom prst="rightArrow">
            <a:avLst/>
          </a:prstGeom>
          <a:solidFill>
            <a:srgbClr val="0070C0"/>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33" name="Shape 733"/>
        <p:cNvGrpSpPr/>
        <p:nvPr/>
      </p:nvGrpSpPr>
      <p:grpSpPr>
        <a:xfrm>
          <a:off x="0" y="0"/>
          <a:ext cx="0" cy="0"/>
          <a:chOff x="0" y="0"/>
          <a:chExt cx="0" cy="0"/>
        </a:xfrm>
      </p:grpSpPr>
      <p:sp>
        <p:nvSpPr>
          <p:cNvPr id="734" name="Google Shape;734;p22"/>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35" name="Google Shape;735;p22"/>
          <p:cNvSpPr/>
          <p:nvPr/>
        </p:nvSpPr>
        <p:spPr>
          <a:xfrm>
            <a:off x="166532" y="1239093"/>
            <a:ext cx="3047629"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(14/16)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991360" y="2324735"/>
            <a:ext cx="9189720" cy="4494530"/>
          </a:xfrm>
          <a:prstGeom prst="rect">
            <a:avLst/>
          </a:prstGeom>
        </p:spPr>
      </p:pic>
      <p:sp>
        <p:nvSpPr>
          <p:cNvPr id="712" name="Google Shape;712;p21"/>
          <p:cNvSpPr/>
          <p:nvPr/>
        </p:nvSpPr>
        <p:spPr>
          <a:xfrm>
            <a:off x="190648" y="1805112"/>
            <a:ext cx="8353184" cy="397510"/>
          </a:xfrm>
          <a:prstGeom prst="rect">
            <a:avLst/>
          </a:prstGeom>
          <a:noFill/>
          <a:ln>
            <a:noFill/>
          </a:ln>
        </p:spPr>
        <p:txBody>
          <a:bodyPr spcFirstLastPara="1" wrap="square" lIns="91425" tIns="45700" rIns="91425" bIns="45700" anchor="t" anchorCtr="0">
            <a:spAutoFit/>
          </a:bodyPr>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Site web de consultation: Page d’acceuil</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3"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828" name="Shape 828"/>
        <p:cNvGrpSpPr/>
        <p:nvPr/>
      </p:nvGrpSpPr>
      <p:grpSpPr>
        <a:xfrm>
          <a:off x="0" y="0"/>
          <a:ext cx="0" cy="0"/>
          <a:chOff x="0" y="0"/>
          <a:chExt cx="0" cy="0"/>
        </a:xfrm>
      </p:grpSpPr>
      <p:sp>
        <p:nvSpPr>
          <p:cNvPr id="829" name="Google Shape;829;p26"/>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0" name="Google Shape;830;p26"/>
          <p:cNvSpPr/>
          <p:nvPr/>
        </p:nvSpPr>
        <p:spPr>
          <a:xfrm>
            <a:off x="166532" y="1239093"/>
            <a:ext cx="3047629"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(15/16)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3307715" y="2202815"/>
            <a:ext cx="6500495" cy="4438650"/>
          </a:xfrm>
          <a:prstGeom prst="rect">
            <a:avLst/>
          </a:prstGeom>
        </p:spPr>
      </p:pic>
      <p:sp>
        <p:nvSpPr>
          <p:cNvPr id="712" name="Google Shape;712;p21"/>
          <p:cNvSpPr/>
          <p:nvPr/>
        </p:nvSpPr>
        <p:spPr>
          <a:xfrm>
            <a:off x="190648" y="1805112"/>
            <a:ext cx="8353184" cy="397510"/>
          </a:xfrm>
          <a:prstGeom prst="rect">
            <a:avLst/>
          </a:prstGeom>
          <a:noFill/>
          <a:ln>
            <a:noFill/>
          </a:ln>
        </p:spPr>
        <p:txBody>
          <a:bodyPr spcFirstLastPara="1" wrap="square" lIns="91425" tIns="45700" rIns="91425" bIns="45700" anchor="t" anchorCtr="0">
            <a:spAutoFit/>
          </a:bodyPr>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Site web de consultation: Page d’inscription</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3"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638" name="Shape 638"/>
        <p:cNvGrpSpPr/>
        <p:nvPr/>
      </p:nvGrpSpPr>
      <p:grpSpPr>
        <a:xfrm>
          <a:off x="0" y="0"/>
          <a:ext cx="0" cy="0"/>
          <a:chOff x="0" y="0"/>
          <a:chExt cx="0" cy="0"/>
        </a:xfrm>
      </p:grpSpPr>
      <p:sp>
        <p:nvSpPr>
          <p:cNvPr id="639" name="Google Shape;639;p18"/>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fld>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40" name="Google Shape;640;p18"/>
          <p:cNvSpPr/>
          <p:nvPr/>
        </p:nvSpPr>
        <p:spPr>
          <a:xfrm>
            <a:off x="166532" y="1239093"/>
            <a:ext cx="3027817"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(16/16)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559560" y="2348865"/>
            <a:ext cx="9165590" cy="4424680"/>
          </a:xfrm>
          <a:prstGeom prst="rect">
            <a:avLst/>
          </a:prstGeom>
        </p:spPr>
      </p:pic>
      <p:sp>
        <p:nvSpPr>
          <p:cNvPr id="712" name="Google Shape;712;p21"/>
          <p:cNvSpPr/>
          <p:nvPr/>
        </p:nvSpPr>
        <p:spPr>
          <a:xfrm>
            <a:off x="190648" y="1805112"/>
            <a:ext cx="8353184" cy="397510"/>
          </a:xfrm>
          <a:prstGeom prst="rect">
            <a:avLst/>
          </a:prstGeom>
          <a:noFill/>
          <a:ln>
            <a:noFill/>
          </a:ln>
        </p:spPr>
        <p:txBody>
          <a:bodyPr spcFirstLastPara="1" wrap="square" lIns="91425" tIns="45700" rIns="91425" bIns="45700" anchor="t" anchorCtr="0">
            <a:spAutoFit/>
          </a:bodyPr>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Site web de consultation: Page d’authentification</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3"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51" name="Shape 851"/>
        <p:cNvGrpSpPr/>
        <p:nvPr/>
      </p:nvGrpSpPr>
      <p:grpSpPr>
        <a:xfrm>
          <a:off x="0" y="0"/>
          <a:ext cx="0" cy="0"/>
          <a:chOff x="0" y="0"/>
          <a:chExt cx="0" cy="0"/>
        </a:xfrm>
      </p:grpSpPr>
      <p:pic>
        <p:nvPicPr>
          <p:cNvPr id="852" name="Google Shape;852;p27"/>
          <p:cNvPicPr preferRelativeResize="0"/>
          <p:nvPr/>
        </p:nvPicPr>
        <p:blipFill rotWithShape="1">
          <a:blip r:embed="rId1"/>
          <a:srcRect l="38158" t="25980" r="38496" b="24879"/>
          <a:stretch>
            <a:fillRect/>
          </a:stretch>
        </p:blipFill>
        <p:spPr>
          <a:xfrm>
            <a:off x="4492978" y="2385359"/>
            <a:ext cx="2966169" cy="2909130"/>
          </a:xfrm>
          <a:prstGeom prst="rect">
            <a:avLst/>
          </a:prstGeom>
          <a:noFill/>
          <a:ln>
            <a:noFill/>
          </a:ln>
        </p:spPr>
      </p:pic>
      <p:sp>
        <p:nvSpPr>
          <p:cNvPr id="853" name="Google Shape;853;p27"/>
          <p:cNvSpPr txBox="1"/>
          <p:nvPr/>
        </p:nvSpPr>
        <p:spPr>
          <a:xfrm>
            <a:off x="612949" y="2606998"/>
            <a:ext cx="3099752" cy="643890"/>
          </a:xfrm>
          <a:prstGeom prst="rect">
            <a:avLst/>
          </a:prstGeom>
          <a:solidFill>
            <a:srgbClr val="0070C0"/>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b="1">
                <a:solidFill>
                  <a:schemeClr val="lt1"/>
                </a:solidFill>
                <a:latin typeface="Times New Roman" panose="02020603050405020304"/>
                <a:ea typeface="Times New Roman" panose="02020603050405020304"/>
                <a:cs typeface="Times New Roman" panose="02020603050405020304"/>
                <a:sym typeface="Times New Roman" panose="02020603050405020304"/>
              </a:rPr>
              <a:t>Création d’une Data Warehouse </a:t>
            </a:r>
            <a:endParaRPr lang="fr-FR" sz="18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4" name="Google Shape;854;p27"/>
          <p:cNvSpPr txBox="1"/>
          <p:nvPr/>
        </p:nvSpPr>
        <p:spPr>
          <a:xfrm>
            <a:off x="8228965" y="2371090"/>
            <a:ext cx="2642235" cy="842010"/>
          </a:xfrm>
          <a:prstGeom prst="rect">
            <a:avLst/>
          </a:prstGeom>
          <a:solidFill>
            <a:srgbClr val="8AA9F6"/>
          </a:solidFill>
          <a:ln w="9525"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lt1"/>
                </a:solidFill>
                <a:latin typeface="Times New Roman" panose="02020603050405020304"/>
                <a:ea typeface="Times New Roman" panose="02020603050405020304"/>
                <a:cs typeface="Times New Roman" panose="02020603050405020304"/>
                <a:sym typeface="Times New Roman" panose="02020603050405020304"/>
              </a:rPr>
              <a:t>Création d’un site web de consultation </a:t>
            </a:r>
            <a:endParaRPr sz="18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18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5" name="Google Shape;855;p27"/>
          <p:cNvSpPr txBox="1"/>
          <p:nvPr/>
        </p:nvSpPr>
        <p:spPr>
          <a:xfrm>
            <a:off x="8289925" y="4431665"/>
            <a:ext cx="3211195" cy="920750"/>
          </a:xfrm>
          <a:prstGeom prst="rect">
            <a:avLst/>
          </a:prstGeom>
          <a:solidFill>
            <a:srgbClr val="9A1A6C"/>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b="1">
                <a:solidFill>
                  <a:schemeClr val="lt1"/>
                </a:solidFill>
                <a:latin typeface="Times New Roman" panose="02020603050405020304"/>
                <a:ea typeface="Times New Roman" panose="02020603050405020304"/>
                <a:cs typeface="Times New Roman" panose="02020603050405020304"/>
                <a:sym typeface="Times New Roman" panose="02020603050405020304"/>
              </a:rPr>
              <a:t>Découverte de la méthode SCRUM</a:t>
            </a:r>
            <a:endParaRPr lang="fr-FR" sz="18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18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6" name="Google Shape;856;p27"/>
          <p:cNvSpPr txBox="1"/>
          <p:nvPr/>
        </p:nvSpPr>
        <p:spPr>
          <a:xfrm>
            <a:off x="1079501" y="4778962"/>
            <a:ext cx="2801698" cy="643890"/>
          </a:xfrm>
          <a:prstGeom prst="rect">
            <a:avLst/>
          </a:prstGeom>
          <a:solidFill>
            <a:srgbClr val="BC7300"/>
          </a:solidFill>
          <a:ln w="9525" cap="flat" cmpd="sng">
            <a:solidFill>
              <a:srgbClr val="BC7300"/>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b="1">
                <a:solidFill>
                  <a:schemeClr val="lt1"/>
                </a:solidFill>
                <a:latin typeface="Times New Roman" panose="02020603050405020304"/>
                <a:ea typeface="Times New Roman" panose="02020603050405020304"/>
                <a:cs typeface="Times New Roman" panose="02020603050405020304"/>
                <a:sym typeface="Times New Roman" panose="02020603050405020304"/>
              </a:rPr>
              <a:t>Génération des rapports et des tableaux de bord</a:t>
            </a:r>
            <a:endParaRPr sz="1800" b="1">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857" name="Google Shape;857;p27"/>
          <p:cNvCxnSpPr>
            <a:endCxn id="853" idx="3"/>
          </p:cNvCxnSpPr>
          <p:nvPr/>
        </p:nvCxnSpPr>
        <p:spPr>
          <a:xfrm rot="10800000">
            <a:off x="3712066" y="2928943"/>
            <a:ext cx="1177200" cy="237000"/>
          </a:xfrm>
          <a:prstGeom prst="bentConnector3">
            <a:avLst>
              <a:gd name="adj1" fmla="val 50000"/>
            </a:avLst>
          </a:prstGeom>
          <a:noFill/>
          <a:ln w="12700" cap="flat" cmpd="sng">
            <a:solidFill>
              <a:srgbClr val="002060"/>
            </a:solidFill>
            <a:prstDash val="solid"/>
            <a:miter lim="800000"/>
            <a:headEnd type="none" w="sm" len="sm"/>
            <a:tailEnd type="triangle" w="med" len="med"/>
          </a:ln>
        </p:spPr>
      </p:cxnSp>
      <p:cxnSp>
        <p:nvCxnSpPr>
          <p:cNvPr id="858" name="Google Shape;858;p27"/>
          <p:cNvCxnSpPr/>
          <p:nvPr/>
        </p:nvCxnSpPr>
        <p:spPr>
          <a:xfrm flipH="1">
            <a:off x="3920737" y="4567813"/>
            <a:ext cx="810900" cy="483000"/>
          </a:xfrm>
          <a:prstGeom prst="bentConnector3">
            <a:avLst>
              <a:gd name="adj1" fmla="val 50000"/>
            </a:avLst>
          </a:prstGeom>
          <a:noFill/>
          <a:ln w="12700" cap="flat" cmpd="sng">
            <a:solidFill>
              <a:srgbClr val="002060"/>
            </a:solidFill>
            <a:prstDash val="solid"/>
            <a:miter lim="800000"/>
            <a:headEnd type="none" w="sm" len="sm"/>
            <a:tailEnd type="triangle" w="med" len="med"/>
          </a:ln>
        </p:spPr>
      </p:cxnSp>
      <p:cxnSp>
        <p:nvCxnSpPr>
          <p:cNvPr id="859" name="Google Shape;859;p27"/>
          <p:cNvCxnSpPr>
            <a:endCxn id="854" idx="1"/>
          </p:cNvCxnSpPr>
          <p:nvPr/>
        </p:nvCxnSpPr>
        <p:spPr>
          <a:xfrm rot="10800000" flipH="1">
            <a:off x="7260826" y="2792262"/>
            <a:ext cx="968100" cy="440700"/>
          </a:xfrm>
          <a:prstGeom prst="bentConnector3">
            <a:avLst>
              <a:gd name="adj1" fmla="val 50000"/>
            </a:avLst>
          </a:prstGeom>
          <a:noFill/>
          <a:ln w="12700" cap="flat" cmpd="sng">
            <a:solidFill>
              <a:srgbClr val="002060"/>
            </a:solidFill>
            <a:prstDash val="solid"/>
            <a:miter lim="800000"/>
            <a:headEnd type="none" w="sm" len="sm"/>
            <a:tailEnd type="triangle" w="med" len="med"/>
          </a:ln>
        </p:spPr>
      </p:cxnSp>
      <p:cxnSp>
        <p:nvCxnSpPr>
          <p:cNvPr id="860" name="Google Shape;860;p27"/>
          <p:cNvCxnSpPr>
            <a:endCxn id="855" idx="1"/>
          </p:cNvCxnSpPr>
          <p:nvPr/>
        </p:nvCxnSpPr>
        <p:spPr>
          <a:xfrm>
            <a:off x="7260855" y="4567907"/>
            <a:ext cx="1029300" cy="324300"/>
          </a:xfrm>
          <a:prstGeom prst="bentConnector3">
            <a:avLst>
              <a:gd name="adj1" fmla="val 50000"/>
            </a:avLst>
          </a:prstGeom>
          <a:noFill/>
          <a:ln w="12700" cap="flat" cmpd="sng">
            <a:solidFill>
              <a:srgbClr val="002060"/>
            </a:solidFill>
            <a:prstDash val="solid"/>
            <a:miter lim="800000"/>
            <a:headEnd type="none" w="sm" len="sm"/>
            <a:tailEnd type="triangle" w="med" len="med"/>
          </a:ln>
        </p:spPr>
      </p:cxnSp>
      <p:sp>
        <p:nvSpPr>
          <p:cNvPr id="861" name="Google Shape;861;p27"/>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t>25</a:t>
            </a:r>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62" name="Google Shape;862;p27"/>
          <p:cNvSpPr/>
          <p:nvPr/>
        </p:nvSpPr>
        <p:spPr>
          <a:xfrm>
            <a:off x="243792" y="1213498"/>
            <a:ext cx="502092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Conclusion et perspectives (1/2)</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 name="Google Shape;644;p1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endParaRPr sz="1400">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2"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FFC000"/>
                </a:solidFill>
                <a:latin typeface="Calibri" panose="020F0502020204030204"/>
                <a:ea typeface="Calibri" panose="020F0502020204030204"/>
                <a:cs typeface="Calibri" panose="020F0502020204030204"/>
                <a:sym typeface="Calibri" panose="020F0502020204030204"/>
              </a:rPr>
              <a:t> </a:t>
            </a: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FFC000"/>
                </a:solidFill>
                <a:latin typeface="Calibri" panose="020F0502020204030204"/>
                <a:ea typeface="Calibri" panose="020F0502020204030204"/>
                <a:cs typeface="Calibri" panose="020F0502020204030204"/>
                <a:sym typeface="Calibri" panose="020F0502020204030204"/>
              </a:rPr>
              <a:t> </a:t>
            </a: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fade">
                                      <p:cBhvr>
                                        <p:cTn id="7" dur="500"/>
                                        <p:tgtEl>
                                          <p:spTgt spid="8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6"/>
                                        </p:tgtEl>
                                        <p:attrNameLst>
                                          <p:attrName>style.visibility</p:attrName>
                                        </p:attrNameLst>
                                      </p:cBhvr>
                                      <p:to>
                                        <p:strVal val="visible"/>
                                      </p:to>
                                    </p:set>
                                    <p:animEffect transition="in" filter="fade">
                                      <p:cBhvr>
                                        <p:cTn id="12" dur="500"/>
                                        <p:tgtEl>
                                          <p:spTgt spid="8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4"/>
                                        </p:tgtEl>
                                        <p:attrNameLst>
                                          <p:attrName>style.visibility</p:attrName>
                                        </p:attrNameLst>
                                      </p:cBhvr>
                                      <p:to>
                                        <p:strVal val="visible"/>
                                      </p:to>
                                    </p:set>
                                    <p:animEffect transition="in" filter="fade">
                                      <p:cBhvr>
                                        <p:cTn id="17" dur="500"/>
                                        <p:tgtEl>
                                          <p:spTgt spid="8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5"/>
                                        </p:tgtEl>
                                        <p:attrNameLst>
                                          <p:attrName>style.visibility</p:attrName>
                                        </p:attrNameLst>
                                      </p:cBhvr>
                                      <p:to>
                                        <p:strVal val="visible"/>
                                      </p:to>
                                    </p:set>
                                    <p:animEffect transition="in" filter="fade">
                                      <p:cBhvr>
                                        <p:cTn id="22" dur="500"/>
                                        <p:tgtEl>
                                          <p:spTgt spid="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881" name="Shape 881"/>
        <p:cNvGrpSpPr/>
        <p:nvPr/>
      </p:nvGrpSpPr>
      <p:grpSpPr>
        <a:xfrm>
          <a:off x="0" y="0"/>
          <a:ext cx="0" cy="0"/>
          <a:chOff x="0" y="0"/>
          <a:chExt cx="0" cy="0"/>
        </a:xfrm>
      </p:grpSpPr>
      <p:sp>
        <p:nvSpPr>
          <p:cNvPr id="882" name="Google Shape;882;p28"/>
          <p:cNvSpPr/>
          <p:nvPr/>
        </p:nvSpPr>
        <p:spPr>
          <a:xfrm>
            <a:off x="243792" y="1213498"/>
            <a:ext cx="502092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Conclusion et perspectives (2/2)</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44" name="Google Shape;644;p1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40"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141"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5" name="Google Shape;145;p3"/>
          <p:cNvSpPr/>
          <p:nvPr/>
        </p:nvSpPr>
        <p:spPr>
          <a:xfrm>
            <a:off x="8688960" y="23326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6" name="Google Shape;146;p3"/>
          <p:cNvSpPr/>
          <p:nvPr/>
        </p:nvSpPr>
        <p:spPr>
          <a:xfrm>
            <a:off x="10560681" y="233565"/>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4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FFC000"/>
                </a:solidFill>
                <a:latin typeface="Calibri" panose="020F0502020204030204"/>
                <a:ea typeface="Calibri" panose="020F0502020204030204"/>
                <a:cs typeface="Calibri" panose="020F0502020204030204"/>
                <a:sym typeface="Calibri" panose="020F0502020204030204"/>
              </a:rPr>
              <a:t> </a:t>
            </a: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FFC000"/>
                </a:solidFill>
                <a:latin typeface="Calibri" panose="020F0502020204030204"/>
                <a:ea typeface="Calibri" panose="020F0502020204030204"/>
                <a:cs typeface="Calibri" panose="020F0502020204030204"/>
                <a:sym typeface="Calibri" panose="020F0502020204030204"/>
              </a:rPr>
              <a:t> </a:t>
            </a: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61" name="Google Shape;861;p27"/>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p>
            <a:pPr marL="0" lvl="0" indent="0" algn="r" rtl="0">
              <a:spcBef>
                <a:spcPts val="0"/>
              </a:spcBef>
              <a:spcAft>
                <a:spcPts val="0"/>
              </a:spcAft>
              <a:buNone/>
            </a:pPr>
            <a:r>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t>26</a:t>
            </a:r>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 name="TextBox 14"/>
          <p:cNvSpPr txBox="1"/>
          <p:nvPr/>
        </p:nvSpPr>
        <p:spPr>
          <a:xfrm>
            <a:off x="7480935" y="5110480"/>
            <a:ext cx="3079750" cy="1543685"/>
          </a:xfrm>
          <a:prstGeom prst="rect">
            <a:avLst/>
          </a:prstGeom>
        </p:spPr>
        <p:txBody>
          <a:bodyPr lIns="0" tIns="0" rIns="0" bIns="0" rtlCol="0" anchor="t">
            <a:noAutofit/>
          </a:bodyPr>
          <a:p>
            <a:pPr algn="ctr">
              <a:lnSpc>
                <a:spcPts val="3640"/>
              </a:lnSpc>
            </a:pPr>
            <a:r>
              <a:rPr lang="en-US" sz="1800" b="1">
                <a:latin typeface="Arial" panose="020B0604020202020204" pitchFamily="34" charset="0"/>
                <a:cs typeface="Arial" panose="020B0604020202020204" pitchFamily="34" charset="0"/>
              </a:rPr>
              <a:t>Amélioration d</a:t>
            </a:r>
            <a:r>
              <a:rPr lang="fr-FR" altLang="en-US" sz="1800" b="1">
                <a:latin typeface="Arial" panose="020B0604020202020204" pitchFamily="34" charset="0"/>
                <a:cs typeface="Arial" panose="020B0604020202020204" pitchFamily="34" charset="0"/>
              </a:rPr>
              <a:t>u site web et d</a:t>
            </a:r>
            <a:r>
              <a:rPr lang="fr-FR" sz="1800" b="1">
                <a:solidFill>
                  <a:srgbClr val="000000"/>
                </a:solidFill>
                <a:latin typeface="Arial" panose="020B0604020202020204" pitchFamily="34" charset="0"/>
                <a:ea typeface="Times New Roman" panose="02020603050405020304"/>
                <a:cs typeface="Arial" panose="020B0604020202020204" pitchFamily="34" charset="0"/>
                <a:sym typeface="Times New Roman" panose="02020603050405020304"/>
              </a:rPr>
              <a:t>éveloppement d’une application mobile</a:t>
            </a:r>
            <a:endParaRPr lang="fr-F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640"/>
              </a:lnSpc>
            </a:pPr>
            <a:endParaRPr lang="fr-FR" altLang="en-US" sz="1800" b="1">
              <a:latin typeface="Arial" panose="020B0604020202020204" pitchFamily="34" charset="0"/>
              <a:cs typeface="Arial" panose="020B0604020202020204" pitchFamily="34" charset="0"/>
            </a:endParaRPr>
          </a:p>
        </p:txBody>
      </p:sp>
      <p:sp>
        <p:nvSpPr>
          <p:cNvPr id="15" name="TextBox 15"/>
          <p:cNvSpPr txBox="1"/>
          <p:nvPr/>
        </p:nvSpPr>
        <p:spPr>
          <a:xfrm>
            <a:off x="1127760" y="5229225"/>
            <a:ext cx="4031615" cy="1522095"/>
          </a:xfrm>
          <a:prstGeom prst="rect">
            <a:avLst/>
          </a:prstGeom>
        </p:spPr>
        <p:txBody>
          <a:bodyPr lIns="0" tIns="0" rIns="0" bIns="0" rtlCol="0" anchor="t">
            <a:noAutofit/>
          </a:bodyPr>
          <a:p>
            <a:pPr algn="ctr">
              <a:lnSpc>
                <a:spcPts val="3590"/>
              </a:lnSpc>
              <a:spcBef>
                <a:spcPct val="0"/>
              </a:spcBef>
            </a:pPr>
            <a:r>
              <a:rPr lang="fr-FR" altLang="en-US" sz="1800" b="1">
                <a:latin typeface="Arial" panose="020B0604020202020204" pitchFamily="34" charset="0"/>
                <a:cs typeface="Arial" panose="020B0604020202020204" pitchFamily="34" charset="0"/>
              </a:rPr>
              <a:t>Intégration </a:t>
            </a:r>
            <a:r>
              <a:rPr lang="en-US" sz="1800" b="1">
                <a:latin typeface="Arial" panose="020B0604020202020204" pitchFamily="34" charset="0"/>
                <a:cs typeface="Arial" panose="020B0604020202020204" pitchFamily="34" charset="0"/>
              </a:rPr>
              <a:t>des capacités d'intelligence artificielle et de machine learning </a:t>
            </a:r>
            <a:endParaRPr lang="en-US" sz="1800" b="1">
              <a:latin typeface="Arial" panose="020B0604020202020204" pitchFamily="34" charset="0"/>
              <a:cs typeface="Arial" panose="020B0604020202020204" pitchFamily="34" charset="0"/>
            </a:endParaRPr>
          </a:p>
        </p:txBody>
      </p:sp>
      <p:pic>
        <p:nvPicPr>
          <p:cNvPr id="111" name="Picture 110"/>
          <p:cNvPicPr/>
          <p:nvPr/>
        </p:nvPicPr>
        <p:blipFill>
          <a:blip r:embed="rId1"/>
          <a:stretch>
            <a:fillRect/>
          </a:stretch>
        </p:blipFill>
        <p:spPr>
          <a:xfrm>
            <a:off x="858520" y="1768475"/>
            <a:ext cx="4208145" cy="3342005"/>
          </a:xfrm>
          <a:prstGeom prst="rect">
            <a:avLst/>
          </a:prstGeom>
          <a:noFill/>
          <a:ln w="9525">
            <a:noFill/>
          </a:ln>
        </p:spPr>
      </p:pic>
      <p:pic>
        <p:nvPicPr>
          <p:cNvPr id="112" name="Picture 111"/>
          <p:cNvPicPr/>
          <p:nvPr/>
        </p:nvPicPr>
        <p:blipFill>
          <a:blip r:embed="rId2"/>
          <a:stretch>
            <a:fillRect/>
          </a:stretch>
        </p:blipFill>
        <p:spPr>
          <a:xfrm>
            <a:off x="6744335" y="2061210"/>
            <a:ext cx="4345940" cy="30099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p:tgtEl>
                                          <p:spTgt spid="111"/>
                                        </p:tgtEl>
                                        <p:attrNameLst>
                                          <p:attrName>ppt_y</p:attrName>
                                        </p:attrNameLst>
                                      </p:cBhvr>
                                      <p:tavLst>
                                        <p:tav tm="0">
                                          <p:val>
                                            <p:strVal val="#ppt_y+#ppt_h*1.125000"/>
                                          </p:val>
                                        </p:tav>
                                        <p:tav tm="100000">
                                          <p:val>
                                            <p:strVal val="#ppt_y"/>
                                          </p:val>
                                        </p:tav>
                                      </p:tavLst>
                                    </p:anim>
                                    <p:animEffect transition="in" filter="wipe(up)">
                                      <p:cBhvr>
                                        <p:cTn id="8" dur="500"/>
                                        <p:tgtEl>
                                          <p:spTgt spid="11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 calcmode="lin" valueType="num">
                                      <p:cBhvr additive="base">
                                        <p:cTn id="17" dur="500"/>
                                        <p:tgtEl>
                                          <p:spTgt spid="112"/>
                                        </p:tgtEl>
                                        <p:attrNameLst>
                                          <p:attrName>ppt_y</p:attrName>
                                        </p:attrNameLst>
                                      </p:cBhvr>
                                      <p:tavLst>
                                        <p:tav tm="0">
                                          <p:val>
                                            <p:strVal val="#ppt_y+#ppt_h*1.125000"/>
                                          </p:val>
                                        </p:tav>
                                        <p:tav tm="100000">
                                          <p:val>
                                            <p:strVal val="#ppt_y"/>
                                          </p:val>
                                        </p:tav>
                                      </p:tavLst>
                                    </p:anim>
                                    <p:animEffect transition="in" filter="wipe(up)">
                                      <p:cBhvr>
                                        <p:cTn id="18" dur="500"/>
                                        <p:tgtEl>
                                          <p:spTgt spid="112"/>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p:bldP spid="1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788" name="Shape 788"/>
        <p:cNvGrpSpPr/>
        <p:nvPr/>
      </p:nvGrpSpPr>
      <p:grpSpPr>
        <a:xfrm>
          <a:off x="0" y="0"/>
          <a:ext cx="0" cy="0"/>
          <a:chOff x="0" y="0"/>
          <a:chExt cx="0" cy="0"/>
        </a:xfrm>
      </p:grpSpPr>
      <p:sp>
        <p:nvSpPr>
          <p:cNvPr id="789" name="Google Shape;789;p25"/>
          <p:cNvSpPr/>
          <p:nvPr/>
        </p:nvSpPr>
        <p:spPr>
          <a:xfrm>
            <a:off x="2355925" y="2223707"/>
            <a:ext cx="7024743" cy="2214965"/>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fr-FR" sz="7200" b="1">
                <a:solidFill>
                  <a:srgbClr val="29529E"/>
                </a:solidFill>
                <a:latin typeface="Times New Roman" panose="02020603050405020304"/>
                <a:ea typeface="Times New Roman" panose="02020603050405020304"/>
                <a:cs typeface="Times New Roman" panose="02020603050405020304"/>
                <a:sym typeface="Times New Roman" panose="02020603050405020304"/>
              </a:rPr>
              <a:t>Merci de votre </a:t>
            </a:r>
            <a:endParaRPr lang="fr-FR" sz="7200" b="1">
              <a:solidFill>
                <a:srgbClr val="29529E"/>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1000"/>
              </a:spcBef>
              <a:spcAft>
                <a:spcPts val="0"/>
              </a:spcAft>
              <a:buNone/>
            </a:pPr>
            <a:r>
              <a:rPr lang="fr-FR" sz="7200" b="1">
                <a:solidFill>
                  <a:srgbClr val="29529E"/>
                </a:solidFill>
                <a:latin typeface="Times New Roman" panose="02020603050405020304"/>
                <a:ea typeface="Times New Roman" panose="02020603050405020304"/>
                <a:cs typeface="Times New Roman" panose="02020603050405020304"/>
                <a:sym typeface="Times New Roman" panose="02020603050405020304"/>
              </a:rPr>
              <a:t>attention </a:t>
            </a:r>
            <a:endParaRPr sz="7200" b="1">
              <a:solidFill>
                <a:srgbClr val="29529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790" name="Google Shape;790;p25"/>
          <p:cNvPicPr preferRelativeResize="0"/>
          <p:nvPr/>
        </p:nvPicPr>
        <p:blipFill rotWithShape="1">
          <a:blip r:embed="rId1"/>
          <a:srcRect t="42587" b="28654"/>
          <a:stretch>
            <a:fillRect/>
          </a:stretch>
        </p:blipFill>
        <p:spPr>
          <a:xfrm>
            <a:off x="0" y="5891048"/>
            <a:ext cx="12192000" cy="966952"/>
          </a:xfrm>
          <a:prstGeom prst="rect">
            <a:avLst/>
          </a:prstGeom>
          <a:noFill/>
          <a:ln>
            <a:noFill/>
          </a:ln>
        </p:spPr>
      </p:pic>
      <p:sp>
        <p:nvSpPr>
          <p:cNvPr id="791" name="Google Shape;791;p25"/>
          <p:cNvSpPr txBox="1"/>
          <p:nvPr>
            <p:ph type="sldNum" idx="12"/>
          </p:nvPr>
        </p:nvSpPr>
        <p:spPr>
          <a:xfrm>
            <a:off x="11571633" y="6485918"/>
            <a:ext cx="49505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t>27</a:t>
            </a:r>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3"/>
          <p:cNvSpPr/>
          <p:nvPr/>
        </p:nvSpPr>
        <p:spPr>
          <a:xfrm>
            <a:off x="230099" y="1335187"/>
            <a:ext cx="2924134"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Introduction </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40"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141"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5" name="Google Shape;145;p3"/>
          <p:cNvSpPr/>
          <p:nvPr/>
        </p:nvSpPr>
        <p:spPr>
          <a:xfrm>
            <a:off x="8688960" y="23326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7" name="Google Shape;147;p3"/>
          <p:cNvSpPr/>
          <p:nvPr/>
        </p:nvSpPr>
        <p:spPr>
          <a:xfrm>
            <a:off x="2063718" y="232829"/>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48" name="Google Shape;148;p3"/>
          <p:cNvSpPr txBox="1"/>
          <p:nvPr/>
        </p:nvSpPr>
        <p:spPr>
          <a:xfrm>
            <a:off x="1632135" y="687044"/>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158" name="Google Shape;158;p3"/>
          <p:cNvCxnSpPr/>
          <p:nvPr/>
        </p:nvCxnSpPr>
        <p:spPr>
          <a:xfrm flipV="1">
            <a:off x="2639695" y="2637155"/>
            <a:ext cx="2376170" cy="935990"/>
          </a:xfrm>
          <a:prstGeom prst="curvedConnector3">
            <a:avLst>
              <a:gd name="adj1" fmla="val 50027"/>
            </a:avLst>
          </a:prstGeom>
          <a:noFill/>
          <a:ln w="28575" cap="flat" cmpd="sng">
            <a:solidFill>
              <a:srgbClr val="0070C0"/>
            </a:solidFill>
            <a:prstDash val="solid"/>
            <a:miter lim="800000"/>
            <a:headEnd type="none" w="sm" len="sm"/>
            <a:tailEnd type="triangle" w="med" len="med"/>
          </a:ln>
        </p:spPr>
      </p:cxnSp>
      <p:cxnSp>
        <p:nvCxnSpPr>
          <p:cNvPr id="159" name="Google Shape;159;p3"/>
          <p:cNvCxnSpPr/>
          <p:nvPr/>
        </p:nvCxnSpPr>
        <p:spPr>
          <a:xfrm>
            <a:off x="2063750" y="4709795"/>
            <a:ext cx="3312795" cy="1368425"/>
          </a:xfrm>
          <a:prstGeom prst="curvedConnector3">
            <a:avLst>
              <a:gd name="adj1" fmla="val 50010"/>
            </a:avLst>
          </a:prstGeom>
          <a:noFill/>
          <a:ln w="28575" cap="flat" cmpd="sng">
            <a:solidFill>
              <a:srgbClr val="0070C0"/>
            </a:solidFill>
            <a:prstDash val="solid"/>
            <a:miter lim="800000"/>
            <a:headEnd type="none" w="sm" len="sm"/>
            <a:tailEnd type="triangle" w="med" len="med"/>
          </a:ln>
        </p:spPr>
      </p:cxnSp>
      <p:sp>
        <p:nvSpPr>
          <p:cNvPr id="160" name="Google Shape;160;p3"/>
          <p:cNvSpPr/>
          <p:nvPr/>
        </p:nvSpPr>
        <p:spPr>
          <a:xfrm>
            <a:off x="911052" y="3356978"/>
            <a:ext cx="2068200" cy="1336200"/>
          </a:xfrm>
          <a:prstGeom prst="ellipse">
            <a:avLst/>
          </a:prstGeom>
          <a:solidFill>
            <a:srgbClr val="0070C0"/>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lt1"/>
                </a:solidFill>
                <a:latin typeface="Arial" panose="020B0604020202020204"/>
                <a:ea typeface="Arial" panose="020B0604020202020204"/>
                <a:cs typeface="Arial" panose="020B0604020202020204"/>
                <a:sym typeface="Arial" panose="020B0604020202020204"/>
              </a:rPr>
              <a:t>Business Intelligence </a:t>
            </a:r>
            <a:endParaRPr lang="fr-FR" sz="1800" b="1">
              <a:solidFill>
                <a:schemeClr val="lt1"/>
              </a:solidFill>
              <a:latin typeface="Arial" panose="020B0604020202020204"/>
              <a:ea typeface="Arial" panose="020B0604020202020204"/>
              <a:cs typeface="Arial" panose="020B0604020202020204"/>
              <a:sym typeface="Arial" panose="020B0604020202020204"/>
            </a:endParaRPr>
          </a:p>
        </p:txBody>
      </p:sp>
      <p:pic>
        <p:nvPicPr>
          <p:cNvPr id="161" name="Google Shape;161;p3"/>
          <p:cNvPicPr preferRelativeResize="0"/>
          <p:nvPr/>
        </p:nvPicPr>
        <p:blipFill rotWithShape="1">
          <a:blip r:embed="rId1"/>
          <a:srcRect/>
          <a:stretch>
            <a:fillRect/>
          </a:stretch>
        </p:blipFill>
        <p:spPr>
          <a:xfrm>
            <a:off x="5916295" y="3701415"/>
            <a:ext cx="911225" cy="681355"/>
          </a:xfrm>
          <a:prstGeom prst="rect">
            <a:avLst/>
          </a:prstGeom>
          <a:noFill/>
          <a:ln>
            <a:noFill/>
          </a:ln>
        </p:spPr>
      </p:pic>
      <p:cxnSp>
        <p:nvCxnSpPr>
          <p:cNvPr id="162" name="Google Shape;162;p3"/>
          <p:cNvCxnSpPr/>
          <p:nvPr/>
        </p:nvCxnSpPr>
        <p:spPr>
          <a:xfrm flipV="1">
            <a:off x="2873375" y="4004945"/>
            <a:ext cx="2880360" cy="360045"/>
          </a:xfrm>
          <a:prstGeom prst="curvedConnector3">
            <a:avLst>
              <a:gd name="adj1" fmla="val 63249"/>
            </a:avLst>
          </a:prstGeom>
          <a:noFill/>
          <a:ln w="28575" cap="flat" cmpd="sng">
            <a:solidFill>
              <a:srgbClr val="0070C0"/>
            </a:solidFill>
            <a:prstDash val="solid"/>
            <a:miter lim="800000"/>
            <a:headEnd type="none" w="sm" len="sm"/>
            <a:tailEnd type="triangle" w="med" len="med"/>
          </a:ln>
        </p:spPr>
      </p:cxnSp>
      <p:sp>
        <p:nvSpPr>
          <p:cNvPr id="164" name="Google Shape;164;p3"/>
          <p:cNvSpPr txBox="1"/>
          <p:nvPr>
            <p:ph type="sldNum" idx="12"/>
          </p:nvPr>
        </p:nvSpPr>
        <p:spPr>
          <a:xfrm>
            <a:off x="11711003" y="6485918"/>
            <a:ext cx="35568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rPr>
              <a:t>3</a:t>
            </a:r>
            <a:endPar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 name="TextBox 18"/>
          <p:cNvSpPr txBox="1"/>
          <p:nvPr/>
        </p:nvSpPr>
        <p:spPr>
          <a:xfrm>
            <a:off x="6280150" y="5805170"/>
            <a:ext cx="5369560" cy="884555"/>
          </a:xfrm>
          <a:prstGeom prst="rect">
            <a:avLst/>
          </a:prstGeom>
        </p:spPr>
        <p:txBody>
          <a:bodyPr wrap="square" lIns="0" tIns="0" rIns="0" bIns="0" rtlCol="0" anchor="t">
            <a:spAutoFit/>
          </a:bodyPr>
          <a:p>
            <a:pPr algn="ctr">
              <a:lnSpc>
                <a:spcPts val="3450"/>
              </a:lnSpc>
              <a:spcBef>
                <a:spcPct val="0"/>
              </a:spcBef>
            </a:pPr>
            <a:r>
              <a:rPr lang="en-US" sz="2000">
                <a:solidFill>
                  <a:srgbClr val="000000"/>
                </a:solidFill>
                <a:latin typeface="Arial" panose="020B0604020202020204" pitchFamily="34" charset="0"/>
                <a:cs typeface="Arial" panose="020B0604020202020204" pitchFamily="34" charset="0"/>
              </a:rPr>
              <a:t>Transforme les données brutes en informations utiles et exploitables</a:t>
            </a:r>
            <a:endParaRPr lang="en-US" sz="2000">
              <a:solidFill>
                <a:srgbClr val="000000"/>
              </a:solidFill>
              <a:latin typeface="Arial" panose="020B0604020202020204" pitchFamily="34" charset="0"/>
              <a:cs typeface="Arial" panose="020B0604020202020204" pitchFamily="34" charset="0"/>
            </a:endParaRPr>
          </a:p>
        </p:txBody>
      </p:sp>
      <p:sp>
        <p:nvSpPr>
          <p:cNvPr id="19" name="TextBox 19"/>
          <p:cNvSpPr txBox="1"/>
          <p:nvPr/>
        </p:nvSpPr>
        <p:spPr>
          <a:xfrm>
            <a:off x="6816090" y="3644900"/>
            <a:ext cx="4587875" cy="884555"/>
          </a:xfrm>
          <a:prstGeom prst="rect">
            <a:avLst/>
          </a:prstGeom>
        </p:spPr>
        <p:txBody>
          <a:bodyPr wrap="square" lIns="0" tIns="0" rIns="0" bIns="0" rtlCol="0" anchor="t">
            <a:spAutoFit/>
          </a:bodyPr>
          <a:p>
            <a:pPr algn="ctr">
              <a:lnSpc>
                <a:spcPts val="3450"/>
              </a:lnSpc>
              <a:spcBef>
                <a:spcPct val="0"/>
              </a:spcBef>
            </a:pPr>
            <a:r>
              <a:rPr lang="en-US" sz="2000">
                <a:solidFill>
                  <a:srgbClr val="000000"/>
                </a:solidFill>
                <a:latin typeface="Arial" panose="020B0604020202020204" pitchFamily="34" charset="0"/>
                <a:cs typeface="Arial" panose="020B0604020202020204" pitchFamily="34" charset="0"/>
              </a:rPr>
              <a:t>Aide à la prise de décision pour l’entreprise</a:t>
            </a:r>
            <a:endParaRPr lang="en-US" sz="2000">
              <a:solidFill>
                <a:srgbClr val="000000"/>
              </a:solidFill>
              <a:latin typeface="Arial" panose="020B0604020202020204" pitchFamily="34" charset="0"/>
              <a:cs typeface="Arial" panose="020B0604020202020204" pitchFamily="34" charset="0"/>
            </a:endParaRPr>
          </a:p>
        </p:txBody>
      </p:sp>
      <p:pic>
        <p:nvPicPr>
          <p:cNvPr id="122" name="Google Shape;122;p3"/>
          <p:cNvPicPr preferRelativeResize="0"/>
          <p:nvPr/>
        </p:nvPicPr>
        <p:blipFill rotWithShape="1">
          <a:blip r:embed="rId2"/>
          <a:srcRect/>
          <a:stretch>
            <a:fillRect/>
          </a:stretch>
        </p:blipFill>
        <p:spPr>
          <a:xfrm>
            <a:off x="5479415" y="5796280"/>
            <a:ext cx="697865" cy="443865"/>
          </a:xfrm>
          <a:prstGeom prst="rect">
            <a:avLst/>
          </a:prstGeom>
          <a:noFill/>
          <a:ln>
            <a:noFill/>
          </a:ln>
        </p:spPr>
      </p:pic>
      <p:sp>
        <p:nvSpPr>
          <p:cNvPr id="2" name="Text Box 1"/>
          <p:cNvSpPr txBox="1"/>
          <p:nvPr/>
        </p:nvSpPr>
        <p:spPr>
          <a:xfrm>
            <a:off x="5899785" y="2348865"/>
            <a:ext cx="6407785" cy="706755"/>
          </a:xfrm>
          <a:prstGeom prst="rect">
            <a:avLst/>
          </a:prstGeom>
          <a:noFill/>
        </p:spPr>
        <p:txBody>
          <a:bodyPr wrap="square" rtlCol="0" anchor="t">
            <a:spAutoFit/>
          </a:bodyPr>
          <a:p>
            <a:r>
              <a:rPr lang="en-US" sz="2000"/>
              <a:t> </a:t>
            </a:r>
            <a:r>
              <a:rPr lang="fr-FR" altLang="en-US" sz="2000"/>
              <a:t>Regroupe </a:t>
            </a:r>
            <a:r>
              <a:rPr lang="en-US" sz="2000"/>
              <a:t>les techniques</a:t>
            </a:r>
            <a:r>
              <a:rPr lang="fr-FR" altLang="en-US" sz="2000"/>
              <a:t> et</a:t>
            </a:r>
            <a:r>
              <a:rPr lang="en-US" sz="2000"/>
              <a:t> les outils</a:t>
            </a:r>
            <a:r>
              <a:rPr lang="fr-FR" altLang="en-US" sz="2000"/>
              <a:t> nécessaires </a:t>
            </a:r>
            <a:r>
              <a:rPr lang="en-US" sz="2000"/>
              <a:t>pour fournir aux dirigeants des informations pertinentes</a:t>
            </a:r>
            <a:endParaRPr lang="en-US" sz="2000"/>
          </a:p>
        </p:txBody>
      </p:sp>
      <p:pic>
        <p:nvPicPr>
          <p:cNvPr id="121" name="Google Shape;121;p3"/>
          <p:cNvPicPr preferRelativeResize="0"/>
          <p:nvPr/>
        </p:nvPicPr>
        <p:blipFill rotWithShape="1">
          <a:blip r:embed="rId3"/>
          <a:srcRect/>
          <a:stretch>
            <a:fillRect/>
          </a:stretch>
        </p:blipFill>
        <p:spPr>
          <a:xfrm>
            <a:off x="5087620" y="2348865"/>
            <a:ext cx="740410" cy="55435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additive="base">
                                        <p:cTn id="7" dur="500"/>
                                        <p:tgtEl>
                                          <p:spTgt spid="160"/>
                                        </p:tgtEl>
                                        <p:attrNameLst>
                                          <p:attrName>ppt_y</p:attrName>
                                        </p:attrNameLst>
                                      </p:cBhvr>
                                      <p:tavLst>
                                        <p:tav tm="0">
                                          <p:val>
                                            <p:strVal val="#ppt_y+#ppt_h*1.125000"/>
                                          </p:val>
                                        </p:tav>
                                        <p:tav tm="100000">
                                          <p:val>
                                            <p:strVal val="#ppt_y"/>
                                          </p:val>
                                        </p:tav>
                                      </p:tavLst>
                                    </p:anim>
                                    <p:animEffect transition="in" filter="wipe(up)">
                                      <p:cBhvr>
                                        <p:cTn id="8" dur="500"/>
                                        <p:tgtEl>
                                          <p:spTgt spid="160"/>
                                        </p:tgtEl>
                                      </p:cBhvr>
                                    </p:animEffect>
                                  </p:childTnLst>
                                </p:cTn>
                              </p:par>
                              <p:par>
                                <p:cTn id="9" presetID="12" presetClass="entr" presetSubtype="4" fill="hold" nodeType="withEffect">
                                  <p:stCondLst>
                                    <p:cond delay="0"/>
                                  </p:stCondLst>
                                  <p:childTnLst>
                                    <p:set>
                                      <p:cBhvr>
                                        <p:cTn id="10" dur="1" fill="hold">
                                          <p:stCondLst>
                                            <p:cond delay="0"/>
                                          </p:stCondLst>
                                        </p:cTn>
                                        <p:tgtEl>
                                          <p:spTgt spid="121"/>
                                        </p:tgtEl>
                                        <p:attrNameLst>
                                          <p:attrName>style.visibility</p:attrName>
                                        </p:attrNameLst>
                                      </p:cBhvr>
                                      <p:to>
                                        <p:strVal val="visible"/>
                                      </p:to>
                                    </p:set>
                                    <p:anim calcmode="lin" valueType="num">
                                      <p:cBhvr additive="base">
                                        <p:cTn id="11" dur="500"/>
                                        <p:tgtEl>
                                          <p:spTgt spid="121"/>
                                        </p:tgtEl>
                                        <p:attrNameLst>
                                          <p:attrName>ppt_y</p:attrName>
                                        </p:attrNameLst>
                                      </p:cBhvr>
                                      <p:tavLst>
                                        <p:tav tm="0">
                                          <p:val>
                                            <p:strVal val="#ppt_y+#ppt_h*1.125000"/>
                                          </p:val>
                                        </p:tav>
                                        <p:tav tm="100000">
                                          <p:val>
                                            <p:strVal val="#ppt_y"/>
                                          </p:val>
                                        </p:tav>
                                      </p:tavLst>
                                    </p:anim>
                                    <p:animEffect transition="in" filter="wipe(up)">
                                      <p:cBhvr>
                                        <p:cTn id="12" dur="500"/>
                                        <p:tgtEl>
                                          <p:spTgt spid="121"/>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ppt_y</p:attrName>
                                        </p:attrNameLst>
                                      </p:cBhvr>
                                      <p:tavLst>
                                        <p:tav tm="0">
                                          <p:val>
                                            <p:strVal val="#ppt_y+#ppt_h*1.125000"/>
                                          </p:val>
                                        </p:tav>
                                        <p:tav tm="100000">
                                          <p:val>
                                            <p:strVal val="#ppt_y"/>
                                          </p:val>
                                        </p:tav>
                                      </p:tavLst>
                                    </p:anim>
                                    <p:animEffect transition="in" filter="wipe(up)">
                                      <p:cBhvr>
                                        <p:cTn id="20" dur="500"/>
                                        <p:tgtEl>
                                          <p:spTgt spid="19"/>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p:tgtEl>
                                          <p:spTgt spid="18"/>
                                        </p:tgtEl>
                                        <p:attrNameLst>
                                          <p:attrName>ppt_y</p:attrName>
                                        </p:attrNameLst>
                                      </p:cBhvr>
                                      <p:tavLst>
                                        <p:tav tm="0">
                                          <p:val>
                                            <p:strVal val="#ppt_y+#ppt_h*1.125000"/>
                                          </p:val>
                                        </p:tav>
                                        <p:tav tm="100000">
                                          <p:val>
                                            <p:strVal val="#ppt_y"/>
                                          </p:val>
                                        </p:tav>
                                      </p:tavLst>
                                    </p:anim>
                                    <p:animEffect transition="in" filter="wipe(up)">
                                      <p:cBhvr>
                                        <p:cTn id="24" dur="500"/>
                                        <p:tgtEl>
                                          <p:spTgt spid="18"/>
                                        </p:tgtEl>
                                      </p:cBhvr>
                                    </p:animEffect>
                                  </p:childTnLst>
                                </p:cTn>
                              </p:par>
                              <p:par>
                                <p:cTn id="25" presetID="12" presetClass="entr" presetSubtype="4"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anim calcmode="lin" valueType="num">
                                      <p:cBhvr additive="base">
                                        <p:cTn id="27" dur="500"/>
                                        <p:tgtEl>
                                          <p:spTgt spid="122"/>
                                        </p:tgtEl>
                                        <p:attrNameLst>
                                          <p:attrName>ppt_y</p:attrName>
                                        </p:attrNameLst>
                                      </p:cBhvr>
                                      <p:tavLst>
                                        <p:tav tm="0">
                                          <p:val>
                                            <p:strVal val="#ppt_y+#ppt_h*1.125000"/>
                                          </p:val>
                                        </p:tav>
                                        <p:tav tm="100000">
                                          <p:val>
                                            <p:strVal val="#ppt_y"/>
                                          </p:val>
                                        </p:tav>
                                      </p:tavLst>
                                    </p:anim>
                                    <p:animEffect transition="in" filter="wipe(up)">
                                      <p:cBhvr>
                                        <p:cTn id="28" dur="500"/>
                                        <p:tgtEl>
                                          <p:spTgt spid="122"/>
                                        </p:tgtEl>
                                      </p:cBhvr>
                                    </p:animEffect>
                                  </p:childTnLst>
                                </p:cTn>
                              </p:par>
                              <p:par>
                                <p:cTn id="29" presetID="12" presetClass="entr" presetSubtype="4" fill="hold" nodeType="withEffect">
                                  <p:stCondLst>
                                    <p:cond delay="0"/>
                                  </p:stCondLst>
                                  <p:childTnLst>
                                    <p:set>
                                      <p:cBhvr>
                                        <p:cTn id="30" dur="1" fill="hold">
                                          <p:stCondLst>
                                            <p:cond delay="0"/>
                                          </p:stCondLst>
                                        </p:cTn>
                                        <p:tgtEl>
                                          <p:spTgt spid="161"/>
                                        </p:tgtEl>
                                        <p:attrNameLst>
                                          <p:attrName>style.visibility</p:attrName>
                                        </p:attrNameLst>
                                      </p:cBhvr>
                                      <p:to>
                                        <p:strVal val="visible"/>
                                      </p:to>
                                    </p:set>
                                    <p:anim calcmode="lin" valueType="num">
                                      <p:cBhvr additive="base">
                                        <p:cTn id="31" dur="500"/>
                                        <p:tgtEl>
                                          <p:spTgt spid="161"/>
                                        </p:tgtEl>
                                        <p:attrNameLst>
                                          <p:attrName>ppt_y</p:attrName>
                                        </p:attrNameLst>
                                      </p:cBhvr>
                                      <p:tavLst>
                                        <p:tav tm="0">
                                          <p:val>
                                            <p:strVal val="#ppt_y+#ppt_h*1.125000"/>
                                          </p:val>
                                        </p:tav>
                                        <p:tav tm="100000">
                                          <p:val>
                                            <p:strVal val="#ppt_y"/>
                                          </p:val>
                                        </p:tav>
                                      </p:tavLst>
                                    </p:anim>
                                    <p:animEffect transition="in" filter="wipe(up)">
                                      <p:cBhvr>
                                        <p:cTn id="32" dur="500"/>
                                        <p:tgtEl>
                                          <p:spTgt spid="161"/>
                                        </p:tgtEl>
                                      </p:cBhvr>
                                    </p:animEffect>
                                  </p:childTnLst>
                                </p:cTn>
                              </p:par>
                              <p:par>
                                <p:cTn id="33" presetID="12" presetClass="entr" presetSubtype="4"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anim calcmode="lin" valueType="num">
                                      <p:cBhvr additive="base">
                                        <p:cTn id="35" dur="500"/>
                                        <p:tgtEl>
                                          <p:spTgt spid="158"/>
                                        </p:tgtEl>
                                        <p:attrNameLst>
                                          <p:attrName>ppt_y</p:attrName>
                                        </p:attrNameLst>
                                      </p:cBhvr>
                                      <p:tavLst>
                                        <p:tav tm="0">
                                          <p:val>
                                            <p:strVal val="#ppt_y+#ppt_h*1.125000"/>
                                          </p:val>
                                        </p:tav>
                                        <p:tav tm="100000">
                                          <p:val>
                                            <p:strVal val="#ppt_y"/>
                                          </p:val>
                                        </p:tav>
                                      </p:tavLst>
                                    </p:anim>
                                    <p:animEffect transition="in" filter="wipe(up)">
                                      <p:cBhvr>
                                        <p:cTn id="36" dur="500"/>
                                        <p:tgtEl>
                                          <p:spTgt spid="158"/>
                                        </p:tgtEl>
                                      </p:cBhvr>
                                    </p:animEffect>
                                  </p:childTnLst>
                                </p:cTn>
                              </p:par>
                              <p:par>
                                <p:cTn id="37" presetID="12" presetClass="entr" presetSubtype="4" fill="hold" nodeType="withEffect">
                                  <p:stCondLst>
                                    <p:cond delay="0"/>
                                  </p:stCondLst>
                                  <p:childTnLst>
                                    <p:set>
                                      <p:cBhvr>
                                        <p:cTn id="38" dur="1" fill="hold">
                                          <p:stCondLst>
                                            <p:cond delay="0"/>
                                          </p:stCondLst>
                                        </p:cTn>
                                        <p:tgtEl>
                                          <p:spTgt spid="162"/>
                                        </p:tgtEl>
                                        <p:attrNameLst>
                                          <p:attrName>style.visibility</p:attrName>
                                        </p:attrNameLst>
                                      </p:cBhvr>
                                      <p:to>
                                        <p:strVal val="visible"/>
                                      </p:to>
                                    </p:set>
                                    <p:anim calcmode="lin" valueType="num">
                                      <p:cBhvr additive="base">
                                        <p:cTn id="39" dur="500"/>
                                        <p:tgtEl>
                                          <p:spTgt spid="162"/>
                                        </p:tgtEl>
                                        <p:attrNameLst>
                                          <p:attrName>ppt_y</p:attrName>
                                        </p:attrNameLst>
                                      </p:cBhvr>
                                      <p:tavLst>
                                        <p:tav tm="0">
                                          <p:val>
                                            <p:strVal val="#ppt_y+#ppt_h*1.125000"/>
                                          </p:val>
                                        </p:tav>
                                        <p:tav tm="100000">
                                          <p:val>
                                            <p:strVal val="#ppt_y"/>
                                          </p:val>
                                        </p:tav>
                                      </p:tavLst>
                                    </p:anim>
                                    <p:animEffect transition="in" filter="wipe(up)">
                                      <p:cBhvr>
                                        <p:cTn id="40" dur="500"/>
                                        <p:tgtEl>
                                          <p:spTgt spid="162"/>
                                        </p:tgtEl>
                                      </p:cBhvr>
                                    </p:animEffect>
                                  </p:childTnLst>
                                </p:cTn>
                              </p:par>
                              <p:par>
                                <p:cTn id="41" presetID="12" presetClass="entr" presetSubtype="4" fill="hold" nodeType="withEffect">
                                  <p:stCondLst>
                                    <p:cond delay="0"/>
                                  </p:stCondLst>
                                  <p:childTnLst>
                                    <p:set>
                                      <p:cBhvr>
                                        <p:cTn id="42" dur="1" fill="hold">
                                          <p:stCondLst>
                                            <p:cond delay="0"/>
                                          </p:stCondLst>
                                        </p:cTn>
                                        <p:tgtEl>
                                          <p:spTgt spid="159"/>
                                        </p:tgtEl>
                                        <p:attrNameLst>
                                          <p:attrName>style.visibility</p:attrName>
                                        </p:attrNameLst>
                                      </p:cBhvr>
                                      <p:to>
                                        <p:strVal val="visible"/>
                                      </p:to>
                                    </p:set>
                                    <p:anim calcmode="lin" valueType="num">
                                      <p:cBhvr additive="base">
                                        <p:cTn id="43" dur="500"/>
                                        <p:tgtEl>
                                          <p:spTgt spid="159"/>
                                        </p:tgtEl>
                                        <p:attrNameLst>
                                          <p:attrName>ppt_y</p:attrName>
                                        </p:attrNameLst>
                                      </p:cBhvr>
                                      <p:tavLst>
                                        <p:tav tm="0">
                                          <p:val>
                                            <p:strVal val="#ppt_y+#ppt_h*1.125000"/>
                                          </p:val>
                                        </p:tav>
                                        <p:tav tm="100000">
                                          <p:val>
                                            <p:strVal val="#ppt_y"/>
                                          </p:val>
                                        </p:tav>
                                      </p:tavLst>
                                    </p:anim>
                                    <p:animEffect transition="in" filter="wipe(up)">
                                      <p:cBhvr>
                                        <p:cTn id="44"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2" grpId="0"/>
      <p:bldP spid="19" grpId="0"/>
      <p:bldP spid="18" grpId="0"/>
      <p:bldP spid="160" grpId="1" animBg="1"/>
      <p:bldP spid="2" grpId="1"/>
      <p:bldP spid="19" grpId="1"/>
      <p:bldP spid="1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98" name="Google Shape;198;p4"/>
          <p:cNvSpPr/>
          <p:nvPr/>
        </p:nvSpPr>
        <p:spPr>
          <a:xfrm>
            <a:off x="328421" y="2007487"/>
            <a:ext cx="2848857"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Organisme d’accueil </a:t>
            </a:r>
            <a:endParaRPr sz="2000">
              <a:solidFill>
                <a:srgbClr val="190103"/>
              </a:solidFill>
              <a:latin typeface="Calibri" panose="020F0502020204030204"/>
              <a:ea typeface="Calibri" panose="020F0502020204030204"/>
              <a:cs typeface="Calibri" panose="020F0502020204030204"/>
              <a:sym typeface="Calibri" panose="020F0502020204030204"/>
            </a:endParaRPr>
          </a:p>
        </p:txBody>
      </p:sp>
      <p:sp>
        <p:nvSpPr>
          <p:cNvPr id="214" name="Google Shape;214;p4"/>
          <p:cNvSpPr txBox="1"/>
          <p:nvPr>
            <p:ph type="sldNum" idx="12"/>
          </p:nvPr>
        </p:nvSpPr>
        <p:spPr>
          <a:xfrm>
            <a:off x="11711003" y="6485918"/>
            <a:ext cx="35568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rPr>
              <a:t>4</a:t>
            </a:r>
            <a:endPar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descr="tmm"/>
          <p:cNvPicPr>
            <a:picLocks noChangeAspect="1"/>
          </p:cNvPicPr>
          <p:nvPr/>
        </p:nvPicPr>
        <p:blipFill>
          <a:blip r:embed="rId1"/>
          <a:stretch>
            <a:fillRect/>
          </a:stretch>
        </p:blipFill>
        <p:spPr>
          <a:xfrm>
            <a:off x="5304155" y="4364990"/>
            <a:ext cx="1944370" cy="1727200"/>
          </a:xfrm>
          <a:prstGeom prst="rect">
            <a:avLst/>
          </a:prstGeom>
        </p:spPr>
      </p:pic>
      <p:cxnSp>
        <p:nvCxnSpPr>
          <p:cNvPr id="4" name="Straight Arrow Connector 3"/>
          <p:cNvCxnSpPr/>
          <p:nvPr/>
        </p:nvCxnSpPr>
        <p:spPr>
          <a:xfrm flipH="1">
            <a:off x="4060190" y="5156835"/>
            <a:ext cx="1296035" cy="0"/>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cxnSp>
        <p:nvCxnSpPr>
          <p:cNvPr id="5" name="Straight Arrow Connector 4"/>
          <p:cNvCxnSpPr/>
          <p:nvPr/>
        </p:nvCxnSpPr>
        <p:spPr>
          <a:xfrm>
            <a:off x="7464425" y="5156835"/>
            <a:ext cx="1296035" cy="0"/>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cxnSp>
        <p:nvCxnSpPr>
          <p:cNvPr id="7" name="Straight Arrow Connector 6"/>
          <p:cNvCxnSpPr/>
          <p:nvPr/>
        </p:nvCxnSpPr>
        <p:spPr>
          <a:xfrm flipV="1">
            <a:off x="6327140" y="3429000"/>
            <a:ext cx="0" cy="1008380"/>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sp>
        <p:nvSpPr>
          <p:cNvPr id="8" name="Text Box 7"/>
          <p:cNvSpPr txBox="1"/>
          <p:nvPr/>
        </p:nvSpPr>
        <p:spPr>
          <a:xfrm>
            <a:off x="1847850" y="5012690"/>
            <a:ext cx="2129155" cy="337185"/>
          </a:xfrm>
          <a:prstGeom prst="rect">
            <a:avLst/>
          </a:prstGeom>
          <a:noFill/>
          <a:effectLst/>
        </p:spPr>
        <p:txBody>
          <a:bodyPr wrap="square" rtlCol="0" anchor="t">
            <a:spAutoFit/>
          </a:bodyPr>
          <a:p>
            <a:pPr marL="285750" indent="-285750">
              <a:buFont typeface="Arial" panose="020B0604020202020204" pitchFamily="34" charset="0"/>
              <a:buChar char="•"/>
            </a:pPr>
            <a:r>
              <a:rPr lang="en-US" sz="1600" b="1"/>
              <a:t>Fondée en 2003</a:t>
            </a:r>
            <a:endParaRPr lang="en-US" sz="1600" b="1"/>
          </a:p>
        </p:txBody>
      </p:sp>
      <p:sp>
        <p:nvSpPr>
          <p:cNvPr id="9" name="Text Box 8"/>
          <p:cNvSpPr txBox="1"/>
          <p:nvPr/>
        </p:nvSpPr>
        <p:spPr>
          <a:xfrm>
            <a:off x="4008120" y="2420620"/>
            <a:ext cx="6096000" cy="829945"/>
          </a:xfrm>
          <a:prstGeom prst="rect">
            <a:avLst/>
          </a:prstGeom>
          <a:noFill/>
        </p:spPr>
        <p:txBody>
          <a:bodyPr wrap="square" rtlCol="0" anchor="t">
            <a:spAutoFit/>
          </a:bodyPr>
          <a:p>
            <a:pPr marL="285750" indent="-285750">
              <a:buFont typeface="Arial" panose="020B0604020202020204" pitchFamily="34" charset="0"/>
              <a:buChar char="•"/>
            </a:pPr>
            <a:r>
              <a:rPr lang="en-US" sz="1600" b="1"/>
              <a:t>Gestion de l’ingénierie </a:t>
            </a:r>
            <a:endParaRPr lang="en-US" sz="1600" b="1"/>
          </a:p>
          <a:p>
            <a:pPr marL="285750" indent="-285750">
              <a:buFont typeface="Arial" panose="020B0604020202020204" pitchFamily="34" charset="0"/>
              <a:buChar char="•"/>
            </a:pPr>
            <a:r>
              <a:rPr lang="en-US" sz="1600" b="1"/>
              <a:t>Le développement d’applications informatiques spécifiques</a:t>
            </a:r>
            <a:endParaRPr lang="en-US" sz="1600" b="1"/>
          </a:p>
        </p:txBody>
      </p:sp>
      <p:sp>
        <p:nvSpPr>
          <p:cNvPr id="10" name="Text Box 9"/>
          <p:cNvSpPr txBox="1"/>
          <p:nvPr/>
        </p:nvSpPr>
        <p:spPr>
          <a:xfrm>
            <a:off x="8959215" y="5012690"/>
            <a:ext cx="3138170" cy="583565"/>
          </a:xfrm>
          <a:prstGeom prst="rect">
            <a:avLst/>
          </a:prstGeom>
          <a:noFill/>
        </p:spPr>
        <p:txBody>
          <a:bodyPr wrap="square" rtlCol="0" anchor="t">
            <a:spAutoFit/>
          </a:bodyPr>
          <a:p>
            <a:pPr marL="285750" indent="-285750">
              <a:buFont typeface="Arial" panose="020B0604020202020204" pitchFamily="34" charset="0"/>
              <a:buChar char="•"/>
            </a:pPr>
            <a:r>
              <a:rPr lang="en-US" sz="1600" b="1"/>
              <a:t>une variété  étendue de logiciels(Qalitas)</a:t>
            </a:r>
            <a:endParaRPr lang="en-US" sz="1600" b="1"/>
          </a:p>
        </p:txBody>
      </p:sp>
      <p:sp>
        <p:nvSpPr>
          <p:cNvPr id="244" name="Google Shape;244;p5"/>
          <p:cNvSpPr/>
          <p:nvPr/>
        </p:nvSpPr>
        <p:spPr>
          <a:xfrm>
            <a:off x="230099" y="1389617"/>
            <a:ext cx="3567002" cy="520700"/>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Cadre de projet (1/3)</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9" name="Google Shape;269;p6"/>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endParaRPr sz="1400">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9"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20" name="Google Shape;141;p3"/>
          <p:cNvSpPr/>
          <p:nvPr/>
        </p:nvSpPr>
        <p:spPr>
          <a:xfrm>
            <a:off x="4403782" y="232829"/>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 name="Google Shape;145;p3"/>
          <p:cNvSpPr/>
          <p:nvPr/>
        </p:nvSpPr>
        <p:spPr>
          <a:xfrm>
            <a:off x="8688960" y="23326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5"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bldLvl="0" animBg="1"/>
      <p:bldP spid="8" grpId="1"/>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grpSp>
        <p:nvGrpSpPr>
          <p:cNvPr id="220" name="Google Shape;220;p5"/>
          <p:cNvGrpSpPr/>
          <p:nvPr/>
        </p:nvGrpSpPr>
        <p:grpSpPr>
          <a:xfrm>
            <a:off x="3834322" y="2895646"/>
            <a:ext cx="3384374" cy="3124227"/>
            <a:chOff x="4977138" y="761023"/>
            <a:chExt cx="3880529" cy="3843051"/>
          </a:xfrm>
        </p:grpSpPr>
        <p:grpSp>
          <p:nvGrpSpPr>
            <p:cNvPr id="221" name="Google Shape;221;p5"/>
            <p:cNvGrpSpPr/>
            <p:nvPr/>
          </p:nvGrpSpPr>
          <p:grpSpPr>
            <a:xfrm>
              <a:off x="4977138" y="1616275"/>
              <a:ext cx="1441963" cy="1477044"/>
              <a:chOff x="6518672" y="2803010"/>
              <a:chExt cx="869281" cy="890429"/>
            </a:xfrm>
          </p:grpSpPr>
          <p:sp>
            <p:nvSpPr>
              <p:cNvPr id="222" name="Google Shape;222;p5"/>
              <p:cNvSpPr/>
              <p:nvPr/>
            </p:nvSpPr>
            <p:spPr>
              <a:xfrm>
                <a:off x="6518672" y="2803010"/>
                <a:ext cx="869281" cy="890429"/>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rgbClr val="FCAD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190103"/>
                  </a:solidFill>
                  <a:latin typeface="Arial" panose="020B0604020202020204"/>
                  <a:ea typeface="Arial" panose="020B0604020202020204"/>
                  <a:cs typeface="Arial" panose="020B0604020202020204"/>
                  <a:sym typeface="Arial" panose="020B0604020202020204"/>
                </a:endParaRPr>
              </a:p>
            </p:txBody>
          </p:sp>
          <p:sp>
            <p:nvSpPr>
              <p:cNvPr id="223" name="Google Shape;223;p5"/>
              <p:cNvSpPr/>
              <p:nvPr/>
            </p:nvSpPr>
            <p:spPr>
              <a:xfrm>
                <a:off x="6826344" y="3129770"/>
                <a:ext cx="235122" cy="232461"/>
              </a:xfrm>
              <a:custGeom>
                <a:avLst/>
                <a:gdLst/>
                <a:ahLst/>
                <a:cxnLst/>
                <a:rect l="l" t="t" r="r" b="b"/>
                <a:pathLst>
                  <a:path w="4395" h="4341" extrusionOk="0">
                    <a:moveTo>
                      <a:pt x="2167" y="1"/>
                    </a:moveTo>
                    <a:cubicBezTo>
                      <a:pt x="2150" y="1"/>
                      <a:pt x="2133" y="1"/>
                      <a:pt x="2116" y="1"/>
                    </a:cubicBezTo>
                    <a:cubicBezTo>
                      <a:pt x="895" y="55"/>
                      <a:pt x="0" y="1059"/>
                      <a:pt x="27" y="2252"/>
                    </a:cubicBezTo>
                    <a:cubicBezTo>
                      <a:pt x="54" y="3446"/>
                      <a:pt x="1085" y="4341"/>
                      <a:pt x="2252" y="4341"/>
                    </a:cubicBezTo>
                    <a:cubicBezTo>
                      <a:pt x="3472" y="4314"/>
                      <a:pt x="4394" y="3310"/>
                      <a:pt x="4367" y="2117"/>
                    </a:cubicBezTo>
                    <a:cubicBezTo>
                      <a:pt x="4340" y="914"/>
                      <a:pt x="3339" y="1"/>
                      <a:pt x="2167" y="1"/>
                    </a:cubicBezTo>
                    <a:close/>
                  </a:path>
                </a:pathLst>
              </a:custGeom>
              <a:solidFill>
                <a:srgbClr val="FCAD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190103"/>
                  </a:solidFill>
                  <a:latin typeface="Arial" panose="020B0604020202020204"/>
                  <a:ea typeface="Arial" panose="020B0604020202020204"/>
                  <a:cs typeface="Arial" panose="020B0604020202020204"/>
                  <a:sym typeface="Arial" panose="020B0604020202020204"/>
                </a:endParaRPr>
              </a:p>
            </p:txBody>
          </p:sp>
        </p:grpSp>
        <p:sp>
          <p:nvSpPr>
            <p:cNvPr id="224" name="Google Shape;224;p5"/>
            <p:cNvSpPr/>
            <p:nvPr/>
          </p:nvSpPr>
          <p:spPr>
            <a:xfrm>
              <a:off x="6616214" y="841180"/>
              <a:ext cx="987022" cy="987879"/>
            </a:xfrm>
            <a:custGeom>
              <a:avLst/>
              <a:gdLst/>
              <a:ahLst/>
              <a:cxnLst/>
              <a:rect l="l" t="t" r="r" b="b"/>
              <a:pathLst>
                <a:path w="11122" h="11121" extrusionOk="0">
                  <a:moveTo>
                    <a:pt x="5530" y="2467"/>
                  </a:moveTo>
                  <a:cubicBezTo>
                    <a:pt x="7220" y="2467"/>
                    <a:pt x="8627" y="3751"/>
                    <a:pt x="8681" y="5452"/>
                  </a:cubicBezTo>
                  <a:lnTo>
                    <a:pt x="8681" y="5886"/>
                  </a:lnTo>
                  <a:cubicBezTo>
                    <a:pt x="8626" y="6483"/>
                    <a:pt x="8409" y="6971"/>
                    <a:pt x="8111" y="7378"/>
                  </a:cubicBezTo>
                  <a:lnTo>
                    <a:pt x="8084" y="7432"/>
                  </a:lnTo>
                  <a:cubicBezTo>
                    <a:pt x="8030" y="7486"/>
                    <a:pt x="7975" y="7513"/>
                    <a:pt x="7948" y="7595"/>
                  </a:cubicBezTo>
                  <a:cubicBezTo>
                    <a:pt x="7596" y="7974"/>
                    <a:pt x="7189" y="8273"/>
                    <a:pt x="6728" y="8436"/>
                  </a:cubicBezTo>
                  <a:cubicBezTo>
                    <a:pt x="6646" y="8463"/>
                    <a:pt x="6592" y="8517"/>
                    <a:pt x="6511" y="8517"/>
                  </a:cubicBezTo>
                  <a:cubicBezTo>
                    <a:pt x="6266" y="8571"/>
                    <a:pt x="6050" y="8598"/>
                    <a:pt x="5805" y="8652"/>
                  </a:cubicBezTo>
                  <a:lnTo>
                    <a:pt x="5507" y="8652"/>
                  </a:lnTo>
                  <a:cubicBezTo>
                    <a:pt x="3825" y="8571"/>
                    <a:pt x="2551" y="7323"/>
                    <a:pt x="2469" y="5696"/>
                  </a:cubicBezTo>
                  <a:cubicBezTo>
                    <a:pt x="2415" y="3987"/>
                    <a:pt x="3744" y="2550"/>
                    <a:pt x="5426" y="2468"/>
                  </a:cubicBezTo>
                  <a:cubicBezTo>
                    <a:pt x="5461" y="2467"/>
                    <a:pt x="5495" y="2467"/>
                    <a:pt x="5530" y="2467"/>
                  </a:cubicBezTo>
                  <a:close/>
                  <a:moveTo>
                    <a:pt x="5561" y="0"/>
                  </a:moveTo>
                  <a:lnTo>
                    <a:pt x="5046" y="27"/>
                  </a:lnTo>
                  <a:lnTo>
                    <a:pt x="4965" y="27"/>
                  </a:lnTo>
                  <a:cubicBezTo>
                    <a:pt x="4829" y="27"/>
                    <a:pt x="4802" y="109"/>
                    <a:pt x="4802" y="244"/>
                  </a:cubicBezTo>
                  <a:lnTo>
                    <a:pt x="4802" y="814"/>
                  </a:lnTo>
                  <a:cubicBezTo>
                    <a:pt x="4802" y="841"/>
                    <a:pt x="4802" y="868"/>
                    <a:pt x="4748" y="868"/>
                  </a:cubicBezTo>
                  <a:cubicBezTo>
                    <a:pt x="4449" y="922"/>
                    <a:pt x="4124" y="1004"/>
                    <a:pt x="3798" y="1112"/>
                  </a:cubicBezTo>
                  <a:cubicBezTo>
                    <a:pt x="3771" y="1112"/>
                    <a:pt x="3744" y="1112"/>
                    <a:pt x="3744" y="1085"/>
                  </a:cubicBezTo>
                  <a:cubicBezTo>
                    <a:pt x="3635" y="922"/>
                    <a:pt x="3527" y="732"/>
                    <a:pt x="3473" y="570"/>
                  </a:cubicBezTo>
                  <a:cubicBezTo>
                    <a:pt x="3411" y="487"/>
                    <a:pt x="3348" y="451"/>
                    <a:pt x="3286" y="451"/>
                  </a:cubicBezTo>
                  <a:cubicBezTo>
                    <a:pt x="3267" y="451"/>
                    <a:pt x="3248" y="455"/>
                    <a:pt x="3229" y="461"/>
                  </a:cubicBezTo>
                  <a:cubicBezTo>
                    <a:pt x="3012" y="570"/>
                    <a:pt x="2822" y="678"/>
                    <a:pt x="2632" y="814"/>
                  </a:cubicBezTo>
                  <a:cubicBezTo>
                    <a:pt x="2523" y="868"/>
                    <a:pt x="2523" y="949"/>
                    <a:pt x="2551" y="1031"/>
                  </a:cubicBezTo>
                  <a:cubicBezTo>
                    <a:pt x="2632" y="1166"/>
                    <a:pt x="2713" y="1356"/>
                    <a:pt x="2795" y="1492"/>
                  </a:cubicBezTo>
                  <a:cubicBezTo>
                    <a:pt x="2822" y="1519"/>
                    <a:pt x="2822" y="1546"/>
                    <a:pt x="2849" y="1627"/>
                  </a:cubicBezTo>
                  <a:cubicBezTo>
                    <a:pt x="2551" y="1817"/>
                    <a:pt x="2279" y="2061"/>
                    <a:pt x="2035" y="2333"/>
                  </a:cubicBezTo>
                  <a:cubicBezTo>
                    <a:pt x="1872" y="2197"/>
                    <a:pt x="1710" y="2089"/>
                    <a:pt x="1547" y="1953"/>
                  </a:cubicBezTo>
                  <a:cubicBezTo>
                    <a:pt x="1510" y="1929"/>
                    <a:pt x="1468" y="1915"/>
                    <a:pt x="1428" y="1915"/>
                  </a:cubicBezTo>
                  <a:cubicBezTo>
                    <a:pt x="1379" y="1915"/>
                    <a:pt x="1333" y="1935"/>
                    <a:pt x="1303" y="1980"/>
                  </a:cubicBezTo>
                  <a:cubicBezTo>
                    <a:pt x="1167" y="2197"/>
                    <a:pt x="1004" y="2360"/>
                    <a:pt x="869" y="2577"/>
                  </a:cubicBezTo>
                  <a:cubicBezTo>
                    <a:pt x="787" y="2631"/>
                    <a:pt x="815" y="2740"/>
                    <a:pt x="896" y="2794"/>
                  </a:cubicBezTo>
                  <a:cubicBezTo>
                    <a:pt x="1059" y="2929"/>
                    <a:pt x="1194" y="3038"/>
                    <a:pt x="1357" y="3146"/>
                  </a:cubicBezTo>
                  <a:lnTo>
                    <a:pt x="1411" y="3173"/>
                  </a:lnTo>
                  <a:cubicBezTo>
                    <a:pt x="1330" y="3336"/>
                    <a:pt x="1221" y="3526"/>
                    <a:pt x="1167" y="3662"/>
                  </a:cubicBezTo>
                  <a:lnTo>
                    <a:pt x="950" y="4150"/>
                  </a:lnTo>
                  <a:lnTo>
                    <a:pt x="923" y="4150"/>
                  </a:lnTo>
                  <a:cubicBezTo>
                    <a:pt x="733" y="4123"/>
                    <a:pt x="543" y="4096"/>
                    <a:pt x="353" y="4069"/>
                  </a:cubicBezTo>
                  <a:cubicBezTo>
                    <a:pt x="330" y="4057"/>
                    <a:pt x="307" y="4051"/>
                    <a:pt x="286" y="4051"/>
                  </a:cubicBezTo>
                  <a:cubicBezTo>
                    <a:pt x="212" y="4051"/>
                    <a:pt x="158" y="4119"/>
                    <a:pt x="137" y="4204"/>
                  </a:cubicBezTo>
                  <a:cubicBezTo>
                    <a:pt x="109" y="4258"/>
                    <a:pt x="109" y="4367"/>
                    <a:pt x="82" y="4421"/>
                  </a:cubicBezTo>
                  <a:cubicBezTo>
                    <a:pt x="28" y="4557"/>
                    <a:pt x="1" y="4747"/>
                    <a:pt x="1" y="4882"/>
                  </a:cubicBezTo>
                  <a:lnTo>
                    <a:pt x="1" y="4937"/>
                  </a:lnTo>
                  <a:cubicBezTo>
                    <a:pt x="28" y="5018"/>
                    <a:pt x="109" y="5072"/>
                    <a:pt x="164" y="5072"/>
                  </a:cubicBezTo>
                  <a:cubicBezTo>
                    <a:pt x="272" y="5072"/>
                    <a:pt x="408" y="5099"/>
                    <a:pt x="516" y="5154"/>
                  </a:cubicBezTo>
                  <a:cubicBezTo>
                    <a:pt x="625" y="5181"/>
                    <a:pt x="679" y="5181"/>
                    <a:pt x="787" y="5208"/>
                  </a:cubicBezTo>
                  <a:lnTo>
                    <a:pt x="815" y="6293"/>
                  </a:lnTo>
                  <a:lnTo>
                    <a:pt x="787" y="6293"/>
                  </a:lnTo>
                  <a:cubicBezTo>
                    <a:pt x="625" y="6320"/>
                    <a:pt x="435" y="6401"/>
                    <a:pt x="245" y="6428"/>
                  </a:cubicBezTo>
                  <a:cubicBezTo>
                    <a:pt x="137" y="6455"/>
                    <a:pt x="109" y="6510"/>
                    <a:pt x="82" y="6564"/>
                  </a:cubicBezTo>
                  <a:lnTo>
                    <a:pt x="82" y="6645"/>
                  </a:lnTo>
                  <a:lnTo>
                    <a:pt x="82" y="6672"/>
                  </a:lnTo>
                  <a:cubicBezTo>
                    <a:pt x="137" y="6862"/>
                    <a:pt x="164" y="7079"/>
                    <a:pt x="245" y="7269"/>
                  </a:cubicBezTo>
                  <a:cubicBezTo>
                    <a:pt x="265" y="7370"/>
                    <a:pt x="315" y="7426"/>
                    <a:pt x="395" y="7426"/>
                  </a:cubicBezTo>
                  <a:cubicBezTo>
                    <a:pt x="423" y="7426"/>
                    <a:pt x="454" y="7419"/>
                    <a:pt x="489" y="7405"/>
                  </a:cubicBezTo>
                  <a:cubicBezTo>
                    <a:pt x="543" y="7378"/>
                    <a:pt x="625" y="7378"/>
                    <a:pt x="679" y="7351"/>
                  </a:cubicBezTo>
                  <a:lnTo>
                    <a:pt x="1086" y="7242"/>
                  </a:lnTo>
                  <a:cubicBezTo>
                    <a:pt x="1221" y="7595"/>
                    <a:pt x="1384" y="7893"/>
                    <a:pt x="1601" y="8191"/>
                  </a:cubicBezTo>
                  <a:cubicBezTo>
                    <a:pt x="1438" y="8327"/>
                    <a:pt x="1249" y="8463"/>
                    <a:pt x="1113" y="8625"/>
                  </a:cubicBezTo>
                  <a:cubicBezTo>
                    <a:pt x="1059" y="8707"/>
                    <a:pt x="1032" y="8815"/>
                    <a:pt x="1086" y="8869"/>
                  </a:cubicBezTo>
                  <a:cubicBezTo>
                    <a:pt x="1113" y="8897"/>
                    <a:pt x="1113" y="8951"/>
                    <a:pt x="1167" y="8978"/>
                  </a:cubicBezTo>
                  <a:cubicBezTo>
                    <a:pt x="1303" y="9114"/>
                    <a:pt x="1411" y="9276"/>
                    <a:pt x="1520" y="9412"/>
                  </a:cubicBezTo>
                  <a:cubicBezTo>
                    <a:pt x="1561" y="9466"/>
                    <a:pt x="1608" y="9493"/>
                    <a:pt x="1655" y="9493"/>
                  </a:cubicBezTo>
                  <a:cubicBezTo>
                    <a:pt x="1703" y="9493"/>
                    <a:pt x="1750" y="9466"/>
                    <a:pt x="1791" y="9412"/>
                  </a:cubicBezTo>
                  <a:cubicBezTo>
                    <a:pt x="1872" y="9385"/>
                    <a:pt x="1900" y="9303"/>
                    <a:pt x="1981" y="9276"/>
                  </a:cubicBezTo>
                  <a:cubicBezTo>
                    <a:pt x="2062" y="9168"/>
                    <a:pt x="2171" y="9114"/>
                    <a:pt x="2279" y="9005"/>
                  </a:cubicBezTo>
                  <a:cubicBezTo>
                    <a:pt x="2415" y="9114"/>
                    <a:pt x="2551" y="9249"/>
                    <a:pt x="2686" y="9358"/>
                  </a:cubicBezTo>
                  <a:cubicBezTo>
                    <a:pt x="2822" y="9439"/>
                    <a:pt x="2985" y="9548"/>
                    <a:pt x="3120" y="9656"/>
                  </a:cubicBezTo>
                  <a:lnTo>
                    <a:pt x="3120" y="9683"/>
                  </a:lnTo>
                  <a:cubicBezTo>
                    <a:pt x="3066" y="9846"/>
                    <a:pt x="2957" y="10063"/>
                    <a:pt x="2876" y="10226"/>
                  </a:cubicBezTo>
                  <a:cubicBezTo>
                    <a:pt x="2849" y="10334"/>
                    <a:pt x="2849" y="10388"/>
                    <a:pt x="2957" y="10470"/>
                  </a:cubicBezTo>
                  <a:cubicBezTo>
                    <a:pt x="3147" y="10578"/>
                    <a:pt x="3391" y="10660"/>
                    <a:pt x="3635" y="10768"/>
                  </a:cubicBezTo>
                  <a:cubicBezTo>
                    <a:pt x="3661" y="10775"/>
                    <a:pt x="3684" y="10778"/>
                    <a:pt x="3704" y="10778"/>
                  </a:cubicBezTo>
                  <a:cubicBezTo>
                    <a:pt x="3768" y="10778"/>
                    <a:pt x="3805" y="10743"/>
                    <a:pt x="3825" y="10660"/>
                  </a:cubicBezTo>
                  <a:cubicBezTo>
                    <a:pt x="3880" y="10578"/>
                    <a:pt x="3934" y="10470"/>
                    <a:pt x="3961" y="10361"/>
                  </a:cubicBezTo>
                  <a:cubicBezTo>
                    <a:pt x="4015" y="10253"/>
                    <a:pt x="4042" y="10199"/>
                    <a:pt x="4097" y="10090"/>
                  </a:cubicBezTo>
                  <a:cubicBezTo>
                    <a:pt x="4449" y="10199"/>
                    <a:pt x="4748" y="10253"/>
                    <a:pt x="5100" y="10307"/>
                  </a:cubicBezTo>
                  <a:lnTo>
                    <a:pt x="5154" y="10307"/>
                  </a:lnTo>
                  <a:lnTo>
                    <a:pt x="5182" y="10931"/>
                  </a:lnTo>
                  <a:cubicBezTo>
                    <a:pt x="5182" y="11067"/>
                    <a:pt x="5263" y="11121"/>
                    <a:pt x="5371" y="11121"/>
                  </a:cubicBezTo>
                  <a:cubicBezTo>
                    <a:pt x="5588" y="11121"/>
                    <a:pt x="5833" y="11121"/>
                    <a:pt x="6077" y="11067"/>
                  </a:cubicBezTo>
                  <a:lnTo>
                    <a:pt x="6158" y="11067"/>
                  </a:lnTo>
                  <a:cubicBezTo>
                    <a:pt x="6212" y="11039"/>
                    <a:pt x="6212" y="11012"/>
                    <a:pt x="6239" y="10931"/>
                  </a:cubicBezTo>
                  <a:lnTo>
                    <a:pt x="6239" y="10904"/>
                  </a:lnTo>
                  <a:lnTo>
                    <a:pt x="6239" y="10524"/>
                  </a:lnTo>
                  <a:lnTo>
                    <a:pt x="6239" y="10334"/>
                  </a:lnTo>
                  <a:lnTo>
                    <a:pt x="6239" y="10253"/>
                  </a:lnTo>
                  <a:cubicBezTo>
                    <a:pt x="6321" y="10253"/>
                    <a:pt x="6348" y="10226"/>
                    <a:pt x="6402" y="10226"/>
                  </a:cubicBezTo>
                  <a:cubicBezTo>
                    <a:pt x="6728" y="10171"/>
                    <a:pt x="6999" y="10090"/>
                    <a:pt x="7297" y="9982"/>
                  </a:cubicBezTo>
                  <a:cubicBezTo>
                    <a:pt x="7297" y="9982"/>
                    <a:pt x="7297" y="10036"/>
                    <a:pt x="7324" y="10036"/>
                  </a:cubicBezTo>
                  <a:cubicBezTo>
                    <a:pt x="7433" y="10199"/>
                    <a:pt x="7514" y="10361"/>
                    <a:pt x="7596" y="10524"/>
                  </a:cubicBezTo>
                  <a:cubicBezTo>
                    <a:pt x="7658" y="10607"/>
                    <a:pt x="7688" y="10642"/>
                    <a:pt x="7748" y="10642"/>
                  </a:cubicBezTo>
                  <a:cubicBezTo>
                    <a:pt x="7766" y="10642"/>
                    <a:pt x="7787" y="10639"/>
                    <a:pt x="7813" y="10633"/>
                  </a:cubicBezTo>
                  <a:cubicBezTo>
                    <a:pt x="7840" y="10633"/>
                    <a:pt x="7840" y="10633"/>
                    <a:pt x="7867" y="10605"/>
                  </a:cubicBezTo>
                  <a:cubicBezTo>
                    <a:pt x="7975" y="10578"/>
                    <a:pt x="8084" y="10497"/>
                    <a:pt x="8192" y="10470"/>
                  </a:cubicBezTo>
                  <a:cubicBezTo>
                    <a:pt x="8274" y="10388"/>
                    <a:pt x="8382" y="10361"/>
                    <a:pt x="8491" y="10307"/>
                  </a:cubicBezTo>
                  <a:cubicBezTo>
                    <a:pt x="8572" y="10226"/>
                    <a:pt x="8572" y="10171"/>
                    <a:pt x="8545" y="10063"/>
                  </a:cubicBezTo>
                  <a:cubicBezTo>
                    <a:pt x="8518" y="10036"/>
                    <a:pt x="8518" y="9954"/>
                    <a:pt x="8491" y="9927"/>
                  </a:cubicBezTo>
                  <a:cubicBezTo>
                    <a:pt x="8409" y="9792"/>
                    <a:pt x="8355" y="9629"/>
                    <a:pt x="8247" y="9493"/>
                  </a:cubicBezTo>
                  <a:cubicBezTo>
                    <a:pt x="8382" y="9385"/>
                    <a:pt x="8518" y="9276"/>
                    <a:pt x="8653" y="9141"/>
                  </a:cubicBezTo>
                  <a:cubicBezTo>
                    <a:pt x="8735" y="9086"/>
                    <a:pt x="8789" y="9032"/>
                    <a:pt x="8870" y="8978"/>
                  </a:cubicBezTo>
                  <a:lnTo>
                    <a:pt x="9060" y="8761"/>
                  </a:lnTo>
                  <a:lnTo>
                    <a:pt x="9087" y="8815"/>
                  </a:lnTo>
                  <a:cubicBezTo>
                    <a:pt x="9277" y="8897"/>
                    <a:pt x="9413" y="9032"/>
                    <a:pt x="9576" y="9141"/>
                  </a:cubicBezTo>
                  <a:cubicBezTo>
                    <a:pt x="9626" y="9178"/>
                    <a:pt x="9665" y="9199"/>
                    <a:pt x="9700" y="9199"/>
                  </a:cubicBezTo>
                  <a:cubicBezTo>
                    <a:pt x="9740" y="9199"/>
                    <a:pt x="9776" y="9172"/>
                    <a:pt x="9820" y="9114"/>
                  </a:cubicBezTo>
                  <a:cubicBezTo>
                    <a:pt x="9847" y="9086"/>
                    <a:pt x="9847" y="9032"/>
                    <a:pt x="9874" y="9032"/>
                  </a:cubicBezTo>
                  <a:cubicBezTo>
                    <a:pt x="10010" y="8869"/>
                    <a:pt x="10118" y="8707"/>
                    <a:pt x="10254" y="8544"/>
                  </a:cubicBezTo>
                  <a:cubicBezTo>
                    <a:pt x="10281" y="8463"/>
                    <a:pt x="10281" y="8408"/>
                    <a:pt x="10254" y="8327"/>
                  </a:cubicBezTo>
                  <a:lnTo>
                    <a:pt x="10227" y="8300"/>
                  </a:lnTo>
                  <a:cubicBezTo>
                    <a:pt x="10145" y="8219"/>
                    <a:pt x="10091" y="8191"/>
                    <a:pt x="9982" y="8137"/>
                  </a:cubicBezTo>
                  <a:cubicBezTo>
                    <a:pt x="9901" y="8056"/>
                    <a:pt x="9820" y="8002"/>
                    <a:pt x="9738" y="7947"/>
                  </a:cubicBezTo>
                  <a:lnTo>
                    <a:pt x="9711" y="7920"/>
                  </a:lnTo>
                  <a:lnTo>
                    <a:pt x="9820" y="7730"/>
                  </a:lnTo>
                  <a:cubicBezTo>
                    <a:pt x="9847" y="7676"/>
                    <a:pt x="9847" y="7649"/>
                    <a:pt x="9874" y="7622"/>
                  </a:cubicBezTo>
                  <a:cubicBezTo>
                    <a:pt x="9982" y="7405"/>
                    <a:pt x="10091" y="7188"/>
                    <a:pt x="10145" y="6971"/>
                  </a:cubicBezTo>
                  <a:lnTo>
                    <a:pt x="10661" y="7079"/>
                  </a:lnTo>
                  <a:cubicBezTo>
                    <a:pt x="10688" y="7079"/>
                    <a:pt x="10769" y="7079"/>
                    <a:pt x="10796" y="7106"/>
                  </a:cubicBezTo>
                  <a:cubicBezTo>
                    <a:pt x="10810" y="7111"/>
                    <a:pt x="10824" y="7113"/>
                    <a:pt x="10838" y="7113"/>
                  </a:cubicBezTo>
                  <a:cubicBezTo>
                    <a:pt x="10904" y="7113"/>
                    <a:pt x="10964" y="7061"/>
                    <a:pt x="10986" y="6971"/>
                  </a:cubicBezTo>
                  <a:cubicBezTo>
                    <a:pt x="11040" y="6917"/>
                    <a:pt x="11040" y="6808"/>
                    <a:pt x="11067" y="6727"/>
                  </a:cubicBezTo>
                  <a:cubicBezTo>
                    <a:pt x="11095" y="6591"/>
                    <a:pt x="11122" y="6428"/>
                    <a:pt x="11122" y="6293"/>
                  </a:cubicBezTo>
                  <a:lnTo>
                    <a:pt x="11122" y="6184"/>
                  </a:lnTo>
                  <a:cubicBezTo>
                    <a:pt x="11095" y="6130"/>
                    <a:pt x="11013" y="6103"/>
                    <a:pt x="10959" y="6103"/>
                  </a:cubicBezTo>
                  <a:cubicBezTo>
                    <a:pt x="10823" y="6049"/>
                    <a:pt x="10715" y="6049"/>
                    <a:pt x="10579" y="6021"/>
                  </a:cubicBezTo>
                  <a:cubicBezTo>
                    <a:pt x="10525" y="6021"/>
                    <a:pt x="10444" y="5994"/>
                    <a:pt x="10389" y="5994"/>
                  </a:cubicBezTo>
                  <a:lnTo>
                    <a:pt x="10389" y="5452"/>
                  </a:lnTo>
                  <a:cubicBezTo>
                    <a:pt x="10389" y="5289"/>
                    <a:pt x="10335" y="5099"/>
                    <a:pt x="10335" y="4909"/>
                  </a:cubicBezTo>
                  <a:cubicBezTo>
                    <a:pt x="10552" y="4828"/>
                    <a:pt x="10742" y="4801"/>
                    <a:pt x="10932" y="4747"/>
                  </a:cubicBezTo>
                  <a:cubicBezTo>
                    <a:pt x="10932" y="4665"/>
                    <a:pt x="10986" y="4638"/>
                    <a:pt x="11013" y="4530"/>
                  </a:cubicBezTo>
                  <a:lnTo>
                    <a:pt x="11013" y="4448"/>
                  </a:lnTo>
                  <a:cubicBezTo>
                    <a:pt x="11013" y="4394"/>
                    <a:pt x="10986" y="4367"/>
                    <a:pt x="10986" y="4340"/>
                  </a:cubicBezTo>
                  <a:cubicBezTo>
                    <a:pt x="10959" y="4231"/>
                    <a:pt x="10932" y="4096"/>
                    <a:pt x="10878" y="3987"/>
                  </a:cubicBezTo>
                  <a:cubicBezTo>
                    <a:pt x="10850" y="3933"/>
                    <a:pt x="10850" y="3852"/>
                    <a:pt x="10823" y="3797"/>
                  </a:cubicBezTo>
                  <a:cubicBezTo>
                    <a:pt x="10803" y="3714"/>
                    <a:pt x="10750" y="3679"/>
                    <a:pt x="10678" y="3679"/>
                  </a:cubicBezTo>
                  <a:cubicBezTo>
                    <a:pt x="10656" y="3679"/>
                    <a:pt x="10632" y="3682"/>
                    <a:pt x="10606" y="3689"/>
                  </a:cubicBezTo>
                  <a:cubicBezTo>
                    <a:pt x="10416" y="3716"/>
                    <a:pt x="10254" y="3797"/>
                    <a:pt x="10037" y="3824"/>
                  </a:cubicBezTo>
                  <a:cubicBezTo>
                    <a:pt x="10010" y="3824"/>
                    <a:pt x="9982" y="3824"/>
                    <a:pt x="9982" y="3797"/>
                  </a:cubicBezTo>
                  <a:cubicBezTo>
                    <a:pt x="9874" y="3580"/>
                    <a:pt x="9793" y="3390"/>
                    <a:pt x="9711" y="3201"/>
                  </a:cubicBezTo>
                  <a:lnTo>
                    <a:pt x="9494" y="2902"/>
                  </a:lnTo>
                  <a:lnTo>
                    <a:pt x="9521" y="2875"/>
                  </a:lnTo>
                  <a:cubicBezTo>
                    <a:pt x="9657" y="2740"/>
                    <a:pt x="9847" y="2604"/>
                    <a:pt x="9982" y="2468"/>
                  </a:cubicBezTo>
                  <a:cubicBezTo>
                    <a:pt x="10037" y="2387"/>
                    <a:pt x="10064" y="2333"/>
                    <a:pt x="10010" y="2224"/>
                  </a:cubicBezTo>
                  <a:cubicBezTo>
                    <a:pt x="9982" y="2170"/>
                    <a:pt x="9901" y="2116"/>
                    <a:pt x="9874" y="2061"/>
                  </a:cubicBezTo>
                  <a:cubicBezTo>
                    <a:pt x="9765" y="1926"/>
                    <a:pt x="9657" y="1817"/>
                    <a:pt x="9521" y="1682"/>
                  </a:cubicBezTo>
                  <a:cubicBezTo>
                    <a:pt x="9494" y="1655"/>
                    <a:pt x="9454" y="1641"/>
                    <a:pt x="9413" y="1641"/>
                  </a:cubicBezTo>
                  <a:cubicBezTo>
                    <a:pt x="9372" y="1641"/>
                    <a:pt x="9331" y="1655"/>
                    <a:pt x="9304" y="1682"/>
                  </a:cubicBezTo>
                  <a:cubicBezTo>
                    <a:pt x="9169" y="1790"/>
                    <a:pt x="9060" y="1899"/>
                    <a:pt x="8925" y="1980"/>
                  </a:cubicBezTo>
                  <a:cubicBezTo>
                    <a:pt x="8898" y="2034"/>
                    <a:pt x="8843" y="2061"/>
                    <a:pt x="8789" y="2089"/>
                  </a:cubicBezTo>
                  <a:cubicBezTo>
                    <a:pt x="8518" y="1844"/>
                    <a:pt x="8247" y="1655"/>
                    <a:pt x="7948" y="1438"/>
                  </a:cubicBezTo>
                  <a:cubicBezTo>
                    <a:pt x="7948" y="1410"/>
                    <a:pt x="7948" y="1410"/>
                    <a:pt x="7975" y="1383"/>
                  </a:cubicBezTo>
                  <a:cubicBezTo>
                    <a:pt x="8030" y="1221"/>
                    <a:pt x="8111" y="1004"/>
                    <a:pt x="8219" y="841"/>
                  </a:cubicBezTo>
                  <a:cubicBezTo>
                    <a:pt x="8247" y="732"/>
                    <a:pt x="8247" y="624"/>
                    <a:pt x="8111" y="597"/>
                  </a:cubicBezTo>
                  <a:cubicBezTo>
                    <a:pt x="8002" y="542"/>
                    <a:pt x="7867" y="488"/>
                    <a:pt x="7785" y="434"/>
                  </a:cubicBezTo>
                  <a:lnTo>
                    <a:pt x="7460" y="325"/>
                  </a:lnTo>
                  <a:cubicBezTo>
                    <a:pt x="7441" y="319"/>
                    <a:pt x="7422" y="316"/>
                    <a:pt x="7402" y="316"/>
                  </a:cubicBezTo>
                  <a:cubicBezTo>
                    <a:pt x="7340" y="316"/>
                    <a:pt x="7278" y="351"/>
                    <a:pt x="7216" y="434"/>
                  </a:cubicBezTo>
                  <a:cubicBezTo>
                    <a:pt x="7162" y="597"/>
                    <a:pt x="7053" y="759"/>
                    <a:pt x="6999" y="949"/>
                  </a:cubicBezTo>
                  <a:cubicBezTo>
                    <a:pt x="6960" y="969"/>
                    <a:pt x="6949" y="988"/>
                    <a:pt x="6927" y="988"/>
                  </a:cubicBezTo>
                  <a:cubicBezTo>
                    <a:pt x="6917" y="988"/>
                    <a:pt x="6906" y="984"/>
                    <a:pt x="6890" y="976"/>
                  </a:cubicBezTo>
                  <a:cubicBezTo>
                    <a:pt x="6592" y="868"/>
                    <a:pt x="6266" y="841"/>
                    <a:pt x="5941" y="814"/>
                  </a:cubicBezTo>
                  <a:cubicBezTo>
                    <a:pt x="5914" y="814"/>
                    <a:pt x="5860" y="759"/>
                    <a:pt x="5860" y="732"/>
                  </a:cubicBezTo>
                  <a:cubicBezTo>
                    <a:pt x="5860" y="542"/>
                    <a:pt x="5860" y="325"/>
                    <a:pt x="5833" y="163"/>
                  </a:cubicBezTo>
                  <a:cubicBezTo>
                    <a:pt x="5833" y="54"/>
                    <a:pt x="5778" y="0"/>
                    <a:pt x="5670" y="0"/>
                  </a:cubicBezTo>
                  <a:close/>
                </a:path>
              </a:pathLst>
            </a:custGeom>
            <a:solidFill>
              <a:srgbClr val="FCAD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190103"/>
                </a:solidFill>
                <a:latin typeface="Arial" panose="020B0604020202020204"/>
                <a:ea typeface="Arial" panose="020B0604020202020204"/>
                <a:cs typeface="Arial" panose="020B0604020202020204"/>
                <a:sym typeface="Arial" panose="020B0604020202020204"/>
              </a:endParaRPr>
            </a:p>
          </p:txBody>
        </p:sp>
        <p:sp>
          <p:nvSpPr>
            <p:cNvPr id="225" name="Google Shape;225;p5"/>
            <p:cNvSpPr/>
            <p:nvPr/>
          </p:nvSpPr>
          <p:spPr>
            <a:xfrm>
              <a:off x="5415577" y="1276591"/>
              <a:ext cx="2570854" cy="3327483"/>
            </a:xfrm>
            <a:custGeom>
              <a:avLst/>
              <a:gdLst/>
              <a:ahLst/>
              <a:cxnLst/>
              <a:rect l="l" t="t" r="r" b="b"/>
              <a:pathLst>
                <a:path w="28969" h="37459" extrusionOk="0">
                  <a:moveTo>
                    <a:pt x="16081" y="1"/>
                  </a:moveTo>
                  <a:cubicBezTo>
                    <a:pt x="16064" y="1"/>
                    <a:pt x="16047" y="1"/>
                    <a:pt x="16031" y="1"/>
                  </a:cubicBezTo>
                  <a:cubicBezTo>
                    <a:pt x="8951" y="28"/>
                    <a:pt x="3201" y="5805"/>
                    <a:pt x="3201" y="12885"/>
                  </a:cubicBezTo>
                  <a:lnTo>
                    <a:pt x="3201" y="13400"/>
                  </a:lnTo>
                  <a:cubicBezTo>
                    <a:pt x="3255" y="13943"/>
                    <a:pt x="3147" y="14458"/>
                    <a:pt x="2930" y="14946"/>
                  </a:cubicBezTo>
                  <a:lnTo>
                    <a:pt x="136" y="22270"/>
                  </a:lnTo>
                  <a:cubicBezTo>
                    <a:pt x="1" y="22649"/>
                    <a:pt x="272" y="23029"/>
                    <a:pt x="624" y="23056"/>
                  </a:cubicBezTo>
                  <a:lnTo>
                    <a:pt x="2442" y="23137"/>
                  </a:lnTo>
                  <a:cubicBezTo>
                    <a:pt x="2849" y="23165"/>
                    <a:pt x="3174" y="23463"/>
                    <a:pt x="3201" y="23870"/>
                  </a:cubicBezTo>
                  <a:lnTo>
                    <a:pt x="3716" y="29566"/>
                  </a:lnTo>
                  <a:cubicBezTo>
                    <a:pt x="3798" y="30135"/>
                    <a:pt x="4259" y="30624"/>
                    <a:pt x="4883" y="30624"/>
                  </a:cubicBezTo>
                  <a:lnTo>
                    <a:pt x="9223" y="30624"/>
                  </a:lnTo>
                  <a:cubicBezTo>
                    <a:pt x="9792" y="30624"/>
                    <a:pt x="10253" y="31085"/>
                    <a:pt x="10253" y="31681"/>
                  </a:cubicBezTo>
                  <a:lnTo>
                    <a:pt x="10199" y="37459"/>
                  </a:lnTo>
                  <a:lnTo>
                    <a:pt x="26229" y="37459"/>
                  </a:lnTo>
                  <a:lnTo>
                    <a:pt x="24683" y="27125"/>
                  </a:lnTo>
                  <a:cubicBezTo>
                    <a:pt x="24548" y="26311"/>
                    <a:pt x="24629" y="25470"/>
                    <a:pt x="24954" y="24684"/>
                  </a:cubicBezTo>
                  <a:lnTo>
                    <a:pt x="27423" y="18988"/>
                  </a:lnTo>
                  <a:cubicBezTo>
                    <a:pt x="27802" y="18391"/>
                    <a:pt x="28426" y="16628"/>
                    <a:pt x="28426" y="16628"/>
                  </a:cubicBezTo>
                  <a:cubicBezTo>
                    <a:pt x="28806" y="15380"/>
                    <a:pt x="28969" y="14078"/>
                    <a:pt x="28969" y="12722"/>
                  </a:cubicBezTo>
                  <a:cubicBezTo>
                    <a:pt x="28888" y="5686"/>
                    <a:pt x="23110" y="1"/>
                    <a:pt x="16081" y="1"/>
                  </a:cubicBezTo>
                  <a:close/>
                </a:path>
              </a:pathLst>
            </a:custGeom>
            <a:solidFill>
              <a:srgbClr val="8EC7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190103"/>
                </a:solidFill>
                <a:latin typeface="Arial" panose="020B0604020202020204"/>
                <a:ea typeface="Arial" panose="020B0604020202020204"/>
                <a:cs typeface="Arial" panose="020B0604020202020204"/>
                <a:sym typeface="Arial" panose="020B0604020202020204"/>
              </a:endParaRPr>
            </a:p>
          </p:txBody>
        </p:sp>
        <p:sp>
          <p:nvSpPr>
            <p:cNvPr id="226" name="Google Shape;226;p5"/>
            <p:cNvSpPr/>
            <p:nvPr/>
          </p:nvSpPr>
          <p:spPr>
            <a:xfrm>
              <a:off x="5882559" y="761023"/>
              <a:ext cx="450203" cy="457830"/>
            </a:xfrm>
            <a:custGeom>
              <a:avLst/>
              <a:gdLst/>
              <a:ahLst/>
              <a:cxnLst/>
              <a:rect l="l" t="t" r="r" b="b"/>
              <a:pathLst>
                <a:path w="5073" h="5154" extrusionOk="0">
                  <a:moveTo>
                    <a:pt x="2547" y="1166"/>
                  </a:moveTo>
                  <a:cubicBezTo>
                    <a:pt x="3312" y="1166"/>
                    <a:pt x="3961" y="1754"/>
                    <a:pt x="3988" y="2523"/>
                  </a:cubicBezTo>
                  <a:lnTo>
                    <a:pt x="3988" y="2713"/>
                  </a:lnTo>
                  <a:cubicBezTo>
                    <a:pt x="3961" y="2984"/>
                    <a:pt x="3852" y="3201"/>
                    <a:pt x="3717" y="3391"/>
                  </a:cubicBezTo>
                  <a:lnTo>
                    <a:pt x="3717" y="3445"/>
                  </a:lnTo>
                  <a:cubicBezTo>
                    <a:pt x="3689" y="3472"/>
                    <a:pt x="3689" y="3499"/>
                    <a:pt x="3662" y="3499"/>
                  </a:cubicBezTo>
                  <a:cubicBezTo>
                    <a:pt x="3500" y="3662"/>
                    <a:pt x="3310" y="3798"/>
                    <a:pt x="3120" y="3906"/>
                  </a:cubicBezTo>
                  <a:cubicBezTo>
                    <a:pt x="3066" y="3906"/>
                    <a:pt x="3038" y="3933"/>
                    <a:pt x="3011" y="3933"/>
                  </a:cubicBezTo>
                  <a:cubicBezTo>
                    <a:pt x="2903" y="3988"/>
                    <a:pt x="2794" y="4015"/>
                    <a:pt x="2659" y="4015"/>
                  </a:cubicBezTo>
                  <a:lnTo>
                    <a:pt x="2523" y="4015"/>
                  </a:lnTo>
                  <a:cubicBezTo>
                    <a:pt x="1736" y="3933"/>
                    <a:pt x="1167" y="3364"/>
                    <a:pt x="1140" y="2631"/>
                  </a:cubicBezTo>
                  <a:cubicBezTo>
                    <a:pt x="1113" y="1845"/>
                    <a:pt x="1709" y="1194"/>
                    <a:pt x="2496" y="1167"/>
                  </a:cubicBezTo>
                  <a:cubicBezTo>
                    <a:pt x="2513" y="1166"/>
                    <a:pt x="2530" y="1166"/>
                    <a:pt x="2547" y="1166"/>
                  </a:cubicBezTo>
                  <a:close/>
                  <a:moveTo>
                    <a:pt x="2306" y="0"/>
                  </a:moveTo>
                  <a:cubicBezTo>
                    <a:pt x="2225" y="0"/>
                    <a:pt x="2225" y="55"/>
                    <a:pt x="2225" y="109"/>
                  </a:cubicBezTo>
                  <a:lnTo>
                    <a:pt x="2225" y="380"/>
                  </a:lnTo>
                  <a:cubicBezTo>
                    <a:pt x="2225" y="380"/>
                    <a:pt x="2225" y="407"/>
                    <a:pt x="2198" y="407"/>
                  </a:cubicBezTo>
                  <a:cubicBezTo>
                    <a:pt x="2062" y="462"/>
                    <a:pt x="1899" y="489"/>
                    <a:pt x="1764" y="516"/>
                  </a:cubicBezTo>
                  <a:lnTo>
                    <a:pt x="1709" y="516"/>
                  </a:lnTo>
                  <a:cubicBezTo>
                    <a:pt x="1682" y="462"/>
                    <a:pt x="1628" y="353"/>
                    <a:pt x="1574" y="272"/>
                  </a:cubicBezTo>
                  <a:cubicBezTo>
                    <a:pt x="1555" y="252"/>
                    <a:pt x="1535" y="233"/>
                    <a:pt x="1516" y="233"/>
                  </a:cubicBezTo>
                  <a:cubicBezTo>
                    <a:pt x="1508" y="233"/>
                    <a:pt x="1500" y="237"/>
                    <a:pt x="1492" y="245"/>
                  </a:cubicBezTo>
                  <a:cubicBezTo>
                    <a:pt x="1384" y="272"/>
                    <a:pt x="1275" y="353"/>
                    <a:pt x="1221" y="380"/>
                  </a:cubicBezTo>
                  <a:cubicBezTo>
                    <a:pt x="1167" y="407"/>
                    <a:pt x="1167" y="462"/>
                    <a:pt x="1167" y="489"/>
                  </a:cubicBezTo>
                  <a:lnTo>
                    <a:pt x="1275" y="678"/>
                  </a:lnTo>
                  <a:cubicBezTo>
                    <a:pt x="1275" y="733"/>
                    <a:pt x="1302" y="733"/>
                    <a:pt x="1302" y="760"/>
                  </a:cubicBezTo>
                  <a:cubicBezTo>
                    <a:pt x="1167" y="868"/>
                    <a:pt x="1031" y="950"/>
                    <a:pt x="950" y="1058"/>
                  </a:cubicBezTo>
                  <a:cubicBezTo>
                    <a:pt x="869" y="1004"/>
                    <a:pt x="760" y="950"/>
                    <a:pt x="706" y="895"/>
                  </a:cubicBezTo>
                  <a:cubicBezTo>
                    <a:pt x="692" y="868"/>
                    <a:pt x="672" y="855"/>
                    <a:pt x="652" y="855"/>
                  </a:cubicBezTo>
                  <a:cubicBezTo>
                    <a:pt x="631" y="855"/>
                    <a:pt x="611" y="868"/>
                    <a:pt x="597" y="895"/>
                  </a:cubicBezTo>
                  <a:cubicBezTo>
                    <a:pt x="543" y="1004"/>
                    <a:pt x="462" y="1058"/>
                    <a:pt x="407" y="1167"/>
                  </a:cubicBezTo>
                  <a:cubicBezTo>
                    <a:pt x="353" y="1194"/>
                    <a:pt x="407" y="1221"/>
                    <a:pt x="435" y="1275"/>
                  </a:cubicBezTo>
                  <a:cubicBezTo>
                    <a:pt x="489" y="1329"/>
                    <a:pt x="570" y="1357"/>
                    <a:pt x="624" y="1438"/>
                  </a:cubicBezTo>
                  <a:lnTo>
                    <a:pt x="679" y="1438"/>
                  </a:lnTo>
                  <a:cubicBezTo>
                    <a:pt x="624" y="1492"/>
                    <a:pt x="597" y="1574"/>
                    <a:pt x="570" y="1682"/>
                  </a:cubicBezTo>
                  <a:cubicBezTo>
                    <a:pt x="543" y="1736"/>
                    <a:pt x="489" y="1818"/>
                    <a:pt x="462" y="1899"/>
                  </a:cubicBezTo>
                  <a:lnTo>
                    <a:pt x="435" y="1899"/>
                  </a:lnTo>
                  <a:cubicBezTo>
                    <a:pt x="326" y="1899"/>
                    <a:pt x="272" y="1872"/>
                    <a:pt x="163" y="1872"/>
                  </a:cubicBezTo>
                  <a:cubicBezTo>
                    <a:pt x="136" y="1872"/>
                    <a:pt x="82" y="1872"/>
                    <a:pt x="55" y="1926"/>
                  </a:cubicBezTo>
                  <a:cubicBezTo>
                    <a:pt x="55" y="1980"/>
                    <a:pt x="28" y="2008"/>
                    <a:pt x="28" y="2035"/>
                  </a:cubicBezTo>
                  <a:cubicBezTo>
                    <a:pt x="28" y="2116"/>
                    <a:pt x="1" y="2170"/>
                    <a:pt x="1" y="2252"/>
                  </a:cubicBezTo>
                  <a:lnTo>
                    <a:pt x="1" y="2279"/>
                  </a:lnTo>
                  <a:cubicBezTo>
                    <a:pt x="1" y="2306"/>
                    <a:pt x="28" y="2360"/>
                    <a:pt x="55" y="2360"/>
                  </a:cubicBezTo>
                  <a:cubicBezTo>
                    <a:pt x="82" y="2360"/>
                    <a:pt x="163" y="2387"/>
                    <a:pt x="190" y="2387"/>
                  </a:cubicBezTo>
                  <a:cubicBezTo>
                    <a:pt x="218" y="2387"/>
                    <a:pt x="272" y="2387"/>
                    <a:pt x="299" y="2414"/>
                  </a:cubicBezTo>
                  <a:lnTo>
                    <a:pt x="326" y="2930"/>
                  </a:lnTo>
                  <a:lnTo>
                    <a:pt x="299" y="2930"/>
                  </a:lnTo>
                  <a:cubicBezTo>
                    <a:pt x="218" y="2957"/>
                    <a:pt x="136" y="2957"/>
                    <a:pt x="55" y="2984"/>
                  </a:cubicBezTo>
                  <a:cubicBezTo>
                    <a:pt x="28" y="2984"/>
                    <a:pt x="1" y="3038"/>
                    <a:pt x="1" y="3065"/>
                  </a:cubicBezTo>
                  <a:lnTo>
                    <a:pt x="1" y="3093"/>
                  </a:lnTo>
                  <a:lnTo>
                    <a:pt x="1" y="3120"/>
                  </a:lnTo>
                  <a:cubicBezTo>
                    <a:pt x="28" y="3228"/>
                    <a:pt x="28" y="3337"/>
                    <a:pt x="55" y="3391"/>
                  </a:cubicBezTo>
                  <a:cubicBezTo>
                    <a:pt x="55" y="3472"/>
                    <a:pt x="82" y="3472"/>
                    <a:pt x="163" y="3472"/>
                  </a:cubicBezTo>
                  <a:cubicBezTo>
                    <a:pt x="190" y="3472"/>
                    <a:pt x="218" y="3472"/>
                    <a:pt x="272" y="3445"/>
                  </a:cubicBezTo>
                  <a:cubicBezTo>
                    <a:pt x="326" y="3445"/>
                    <a:pt x="407" y="3391"/>
                    <a:pt x="435" y="3391"/>
                  </a:cubicBezTo>
                  <a:cubicBezTo>
                    <a:pt x="489" y="3581"/>
                    <a:pt x="570" y="3716"/>
                    <a:pt x="679" y="3852"/>
                  </a:cubicBezTo>
                  <a:cubicBezTo>
                    <a:pt x="597" y="3906"/>
                    <a:pt x="543" y="3988"/>
                    <a:pt x="435" y="4042"/>
                  </a:cubicBezTo>
                  <a:cubicBezTo>
                    <a:pt x="407" y="4069"/>
                    <a:pt x="407" y="4123"/>
                    <a:pt x="435" y="4150"/>
                  </a:cubicBezTo>
                  <a:lnTo>
                    <a:pt x="462" y="4177"/>
                  </a:lnTo>
                  <a:cubicBezTo>
                    <a:pt x="543" y="4259"/>
                    <a:pt x="570" y="4313"/>
                    <a:pt x="624" y="4394"/>
                  </a:cubicBezTo>
                  <a:cubicBezTo>
                    <a:pt x="652" y="4408"/>
                    <a:pt x="672" y="4415"/>
                    <a:pt x="692" y="4415"/>
                  </a:cubicBezTo>
                  <a:cubicBezTo>
                    <a:pt x="713" y="4415"/>
                    <a:pt x="733" y="4408"/>
                    <a:pt x="760" y="4394"/>
                  </a:cubicBezTo>
                  <a:cubicBezTo>
                    <a:pt x="814" y="4340"/>
                    <a:pt x="841" y="4340"/>
                    <a:pt x="841" y="4313"/>
                  </a:cubicBezTo>
                  <a:cubicBezTo>
                    <a:pt x="869" y="4286"/>
                    <a:pt x="950" y="4259"/>
                    <a:pt x="977" y="4177"/>
                  </a:cubicBezTo>
                  <a:cubicBezTo>
                    <a:pt x="1031" y="4259"/>
                    <a:pt x="1113" y="4286"/>
                    <a:pt x="1167" y="4340"/>
                  </a:cubicBezTo>
                  <a:cubicBezTo>
                    <a:pt x="1248" y="4394"/>
                    <a:pt x="1302" y="4449"/>
                    <a:pt x="1384" y="4476"/>
                  </a:cubicBezTo>
                  <a:lnTo>
                    <a:pt x="1384" y="4530"/>
                  </a:lnTo>
                  <a:cubicBezTo>
                    <a:pt x="1357" y="4584"/>
                    <a:pt x="1302" y="4693"/>
                    <a:pt x="1275" y="4747"/>
                  </a:cubicBezTo>
                  <a:cubicBezTo>
                    <a:pt x="1248" y="4801"/>
                    <a:pt x="1275" y="4828"/>
                    <a:pt x="1302" y="4856"/>
                  </a:cubicBezTo>
                  <a:cubicBezTo>
                    <a:pt x="1411" y="4883"/>
                    <a:pt x="1519" y="4964"/>
                    <a:pt x="1628" y="4991"/>
                  </a:cubicBezTo>
                  <a:cubicBezTo>
                    <a:pt x="1636" y="4999"/>
                    <a:pt x="1644" y="5002"/>
                    <a:pt x="1652" y="5002"/>
                  </a:cubicBezTo>
                  <a:cubicBezTo>
                    <a:pt x="1671" y="5002"/>
                    <a:pt x="1690" y="4983"/>
                    <a:pt x="1709" y="4964"/>
                  </a:cubicBezTo>
                  <a:cubicBezTo>
                    <a:pt x="1764" y="4937"/>
                    <a:pt x="1764" y="4856"/>
                    <a:pt x="1791" y="4828"/>
                  </a:cubicBezTo>
                  <a:cubicBezTo>
                    <a:pt x="1818" y="4801"/>
                    <a:pt x="1818" y="4747"/>
                    <a:pt x="1845" y="4693"/>
                  </a:cubicBezTo>
                  <a:cubicBezTo>
                    <a:pt x="1981" y="4720"/>
                    <a:pt x="2170" y="4747"/>
                    <a:pt x="2306" y="4801"/>
                  </a:cubicBezTo>
                  <a:lnTo>
                    <a:pt x="2333" y="4801"/>
                  </a:lnTo>
                  <a:lnTo>
                    <a:pt x="2333" y="5100"/>
                  </a:lnTo>
                  <a:cubicBezTo>
                    <a:pt x="2333" y="5154"/>
                    <a:pt x="2360" y="5154"/>
                    <a:pt x="2387" y="5154"/>
                  </a:cubicBezTo>
                  <a:lnTo>
                    <a:pt x="2767" y="5154"/>
                  </a:lnTo>
                  <a:cubicBezTo>
                    <a:pt x="2794" y="5154"/>
                    <a:pt x="2794" y="5127"/>
                    <a:pt x="2794" y="5100"/>
                  </a:cubicBezTo>
                  <a:lnTo>
                    <a:pt x="2794" y="4937"/>
                  </a:lnTo>
                  <a:lnTo>
                    <a:pt x="2794" y="4828"/>
                  </a:lnTo>
                  <a:lnTo>
                    <a:pt x="2794" y="4801"/>
                  </a:lnTo>
                  <a:lnTo>
                    <a:pt x="2876" y="4801"/>
                  </a:lnTo>
                  <a:lnTo>
                    <a:pt x="3283" y="4693"/>
                  </a:lnTo>
                  <a:lnTo>
                    <a:pt x="3283" y="4720"/>
                  </a:lnTo>
                  <a:cubicBezTo>
                    <a:pt x="3310" y="4801"/>
                    <a:pt x="3337" y="4883"/>
                    <a:pt x="3418" y="4964"/>
                  </a:cubicBezTo>
                  <a:cubicBezTo>
                    <a:pt x="3437" y="4983"/>
                    <a:pt x="3457" y="5002"/>
                    <a:pt x="3485" y="5002"/>
                  </a:cubicBezTo>
                  <a:cubicBezTo>
                    <a:pt x="3497" y="5002"/>
                    <a:pt x="3511" y="4999"/>
                    <a:pt x="3527" y="4991"/>
                  </a:cubicBezTo>
                  <a:lnTo>
                    <a:pt x="3554" y="4991"/>
                  </a:lnTo>
                  <a:cubicBezTo>
                    <a:pt x="3581" y="4964"/>
                    <a:pt x="3662" y="4964"/>
                    <a:pt x="3689" y="4937"/>
                  </a:cubicBezTo>
                  <a:cubicBezTo>
                    <a:pt x="3717" y="4883"/>
                    <a:pt x="3798" y="4856"/>
                    <a:pt x="3825" y="4856"/>
                  </a:cubicBezTo>
                  <a:cubicBezTo>
                    <a:pt x="3852" y="4828"/>
                    <a:pt x="3879" y="4801"/>
                    <a:pt x="3852" y="4747"/>
                  </a:cubicBezTo>
                  <a:cubicBezTo>
                    <a:pt x="3852" y="4720"/>
                    <a:pt x="3825" y="4720"/>
                    <a:pt x="3825" y="4693"/>
                  </a:cubicBezTo>
                  <a:lnTo>
                    <a:pt x="3717" y="4476"/>
                  </a:lnTo>
                  <a:cubicBezTo>
                    <a:pt x="3798" y="4422"/>
                    <a:pt x="3852" y="4394"/>
                    <a:pt x="3933" y="4313"/>
                  </a:cubicBezTo>
                  <a:cubicBezTo>
                    <a:pt x="3961" y="4286"/>
                    <a:pt x="3988" y="4259"/>
                    <a:pt x="4015" y="4259"/>
                  </a:cubicBezTo>
                  <a:lnTo>
                    <a:pt x="4123" y="4150"/>
                  </a:lnTo>
                  <a:lnTo>
                    <a:pt x="4150" y="4150"/>
                  </a:lnTo>
                  <a:cubicBezTo>
                    <a:pt x="4232" y="4205"/>
                    <a:pt x="4286" y="4259"/>
                    <a:pt x="4367" y="4313"/>
                  </a:cubicBezTo>
                  <a:cubicBezTo>
                    <a:pt x="4381" y="4327"/>
                    <a:pt x="4395" y="4333"/>
                    <a:pt x="4412" y="4333"/>
                  </a:cubicBezTo>
                  <a:cubicBezTo>
                    <a:pt x="4429" y="4333"/>
                    <a:pt x="4449" y="4327"/>
                    <a:pt x="4476" y="4313"/>
                  </a:cubicBezTo>
                  <a:lnTo>
                    <a:pt x="4503" y="4286"/>
                  </a:lnTo>
                  <a:cubicBezTo>
                    <a:pt x="4557" y="4205"/>
                    <a:pt x="4612" y="4150"/>
                    <a:pt x="4666" y="4042"/>
                  </a:cubicBezTo>
                  <a:cubicBezTo>
                    <a:pt x="4693" y="4015"/>
                    <a:pt x="4693" y="3988"/>
                    <a:pt x="4666" y="3933"/>
                  </a:cubicBezTo>
                  <a:lnTo>
                    <a:pt x="4639" y="3933"/>
                  </a:lnTo>
                  <a:cubicBezTo>
                    <a:pt x="4612" y="3906"/>
                    <a:pt x="4557" y="3906"/>
                    <a:pt x="4530" y="3879"/>
                  </a:cubicBezTo>
                  <a:cubicBezTo>
                    <a:pt x="4503" y="3852"/>
                    <a:pt x="4476" y="3798"/>
                    <a:pt x="4422" y="3798"/>
                  </a:cubicBezTo>
                  <a:lnTo>
                    <a:pt x="4395" y="3798"/>
                  </a:lnTo>
                  <a:cubicBezTo>
                    <a:pt x="4422" y="3771"/>
                    <a:pt x="4422" y="3743"/>
                    <a:pt x="4476" y="3716"/>
                  </a:cubicBezTo>
                  <a:cubicBezTo>
                    <a:pt x="4476" y="3662"/>
                    <a:pt x="4503" y="3662"/>
                    <a:pt x="4503" y="3635"/>
                  </a:cubicBezTo>
                  <a:cubicBezTo>
                    <a:pt x="4530" y="3526"/>
                    <a:pt x="4612" y="3445"/>
                    <a:pt x="4612" y="3337"/>
                  </a:cubicBezTo>
                  <a:cubicBezTo>
                    <a:pt x="4666" y="3337"/>
                    <a:pt x="4774" y="3364"/>
                    <a:pt x="4829" y="3364"/>
                  </a:cubicBezTo>
                  <a:lnTo>
                    <a:pt x="4910" y="3364"/>
                  </a:lnTo>
                  <a:cubicBezTo>
                    <a:pt x="4937" y="3364"/>
                    <a:pt x="4964" y="3364"/>
                    <a:pt x="5018" y="3310"/>
                  </a:cubicBezTo>
                  <a:cubicBezTo>
                    <a:pt x="5018" y="3255"/>
                    <a:pt x="5046" y="3228"/>
                    <a:pt x="5046" y="3201"/>
                  </a:cubicBezTo>
                  <a:cubicBezTo>
                    <a:pt x="5046" y="3120"/>
                    <a:pt x="5073" y="3065"/>
                    <a:pt x="5073" y="2984"/>
                  </a:cubicBezTo>
                  <a:lnTo>
                    <a:pt x="5073" y="2957"/>
                  </a:lnTo>
                  <a:cubicBezTo>
                    <a:pt x="5073" y="2930"/>
                    <a:pt x="5046" y="2930"/>
                    <a:pt x="5018" y="2903"/>
                  </a:cubicBezTo>
                  <a:cubicBezTo>
                    <a:pt x="4937" y="2903"/>
                    <a:pt x="4910" y="2848"/>
                    <a:pt x="4829" y="2848"/>
                  </a:cubicBezTo>
                  <a:cubicBezTo>
                    <a:pt x="4801" y="2848"/>
                    <a:pt x="4774" y="2848"/>
                    <a:pt x="4747" y="2821"/>
                  </a:cubicBezTo>
                  <a:lnTo>
                    <a:pt x="4747" y="2577"/>
                  </a:lnTo>
                  <a:cubicBezTo>
                    <a:pt x="4747" y="2523"/>
                    <a:pt x="4747" y="2414"/>
                    <a:pt x="4693" y="2360"/>
                  </a:cubicBezTo>
                  <a:cubicBezTo>
                    <a:pt x="4801" y="2306"/>
                    <a:pt x="4883" y="2306"/>
                    <a:pt x="4964" y="2279"/>
                  </a:cubicBezTo>
                  <a:cubicBezTo>
                    <a:pt x="5018" y="2143"/>
                    <a:pt x="5046" y="2116"/>
                    <a:pt x="5046" y="2089"/>
                  </a:cubicBezTo>
                  <a:lnTo>
                    <a:pt x="5046" y="2035"/>
                  </a:lnTo>
                  <a:lnTo>
                    <a:pt x="5046" y="2008"/>
                  </a:lnTo>
                  <a:cubicBezTo>
                    <a:pt x="5046" y="1926"/>
                    <a:pt x="5018" y="1899"/>
                    <a:pt x="5018" y="1845"/>
                  </a:cubicBezTo>
                  <a:cubicBezTo>
                    <a:pt x="5018" y="1791"/>
                    <a:pt x="4964" y="1763"/>
                    <a:pt x="4964" y="1736"/>
                  </a:cubicBezTo>
                  <a:cubicBezTo>
                    <a:pt x="4964" y="1709"/>
                    <a:pt x="4937" y="1655"/>
                    <a:pt x="4883" y="1655"/>
                  </a:cubicBezTo>
                  <a:cubicBezTo>
                    <a:pt x="4774" y="1709"/>
                    <a:pt x="4693" y="1709"/>
                    <a:pt x="4612" y="1736"/>
                  </a:cubicBezTo>
                  <a:lnTo>
                    <a:pt x="4557" y="1736"/>
                  </a:lnTo>
                  <a:cubicBezTo>
                    <a:pt x="4530" y="1628"/>
                    <a:pt x="4503" y="1574"/>
                    <a:pt x="4422" y="1465"/>
                  </a:cubicBezTo>
                  <a:cubicBezTo>
                    <a:pt x="4395" y="1438"/>
                    <a:pt x="4367" y="1357"/>
                    <a:pt x="4340" y="1329"/>
                  </a:cubicBezTo>
                  <a:lnTo>
                    <a:pt x="4367" y="1302"/>
                  </a:lnTo>
                  <a:cubicBezTo>
                    <a:pt x="4422" y="1221"/>
                    <a:pt x="4503" y="1194"/>
                    <a:pt x="4557" y="1112"/>
                  </a:cubicBezTo>
                  <a:cubicBezTo>
                    <a:pt x="4584" y="1085"/>
                    <a:pt x="4584" y="1058"/>
                    <a:pt x="4557" y="1031"/>
                  </a:cubicBezTo>
                  <a:cubicBezTo>
                    <a:pt x="4530" y="977"/>
                    <a:pt x="4530" y="950"/>
                    <a:pt x="4503" y="950"/>
                  </a:cubicBezTo>
                  <a:cubicBezTo>
                    <a:pt x="4476" y="895"/>
                    <a:pt x="4395" y="841"/>
                    <a:pt x="4367" y="787"/>
                  </a:cubicBezTo>
                  <a:cubicBezTo>
                    <a:pt x="4354" y="773"/>
                    <a:pt x="4334" y="767"/>
                    <a:pt x="4313" y="767"/>
                  </a:cubicBezTo>
                  <a:cubicBezTo>
                    <a:pt x="4293" y="767"/>
                    <a:pt x="4273" y="773"/>
                    <a:pt x="4259" y="787"/>
                  </a:cubicBezTo>
                  <a:cubicBezTo>
                    <a:pt x="4178" y="814"/>
                    <a:pt x="4150" y="895"/>
                    <a:pt x="4096" y="923"/>
                  </a:cubicBezTo>
                  <a:cubicBezTo>
                    <a:pt x="4069" y="923"/>
                    <a:pt x="4069" y="950"/>
                    <a:pt x="4015" y="950"/>
                  </a:cubicBezTo>
                  <a:cubicBezTo>
                    <a:pt x="3879" y="841"/>
                    <a:pt x="3771" y="760"/>
                    <a:pt x="3608" y="651"/>
                  </a:cubicBezTo>
                  <a:lnTo>
                    <a:pt x="3608" y="624"/>
                  </a:lnTo>
                  <a:cubicBezTo>
                    <a:pt x="3635" y="543"/>
                    <a:pt x="3689" y="434"/>
                    <a:pt x="3717" y="380"/>
                  </a:cubicBezTo>
                  <a:cubicBezTo>
                    <a:pt x="3744" y="299"/>
                    <a:pt x="3717" y="272"/>
                    <a:pt x="3689" y="272"/>
                  </a:cubicBezTo>
                  <a:cubicBezTo>
                    <a:pt x="3662" y="245"/>
                    <a:pt x="3581" y="245"/>
                    <a:pt x="3500" y="217"/>
                  </a:cubicBezTo>
                  <a:cubicBezTo>
                    <a:pt x="3472" y="163"/>
                    <a:pt x="3418" y="163"/>
                    <a:pt x="3364" y="136"/>
                  </a:cubicBezTo>
                  <a:cubicBezTo>
                    <a:pt x="3356" y="128"/>
                    <a:pt x="3348" y="125"/>
                    <a:pt x="3340" y="125"/>
                  </a:cubicBezTo>
                  <a:cubicBezTo>
                    <a:pt x="3321" y="125"/>
                    <a:pt x="3302" y="144"/>
                    <a:pt x="3283" y="163"/>
                  </a:cubicBezTo>
                  <a:cubicBezTo>
                    <a:pt x="3228" y="245"/>
                    <a:pt x="3201" y="353"/>
                    <a:pt x="3174" y="407"/>
                  </a:cubicBezTo>
                  <a:cubicBezTo>
                    <a:pt x="3174" y="462"/>
                    <a:pt x="3147" y="462"/>
                    <a:pt x="3147" y="462"/>
                  </a:cubicBezTo>
                  <a:cubicBezTo>
                    <a:pt x="3011" y="407"/>
                    <a:pt x="2876" y="380"/>
                    <a:pt x="2686" y="380"/>
                  </a:cubicBezTo>
                  <a:cubicBezTo>
                    <a:pt x="2659" y="380"/>
                    <a:pt x="2659" y="380"/>
                    <a:pt x="2659" y="353"/>
                  </a:cubicBezTo>
                  <a:lnTo>
                    <a:pt x="2659" y="82"/>
                  </a:lnTo>
                  <a:cubicBezTo>
                    <a:pt x="2659" y="28"/>
                    <a:pt x="2632" y="0"/>
                    <a:pt x="2604" y="0"/>
                  </a:cubicBezTo>
                  <a:close/>
                </a:path>
              </a:pathLst>
            </a:custGeom>
            <a:solidFill>
              <a:srgbClr val="FCAD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190103"/>
                </a:solidFill>
                <a:latin typeface="Arial" panose="020B0604020202020204"/>
                <a:ea typeface="Arial" panose="020B0604020202020204"/>
                <a:cs typeface="Arial" panose="020B0604020202020204"/>
                <a:sym typeface="Arial" panose="020B0604020202020204"/>
              </a:endParaRPr>
            </a:p>
          </p:txBody>
        </p:sp>
        <p:grpSp>
          <p:nvGrpSpPr>
            <p:cNvPr id="227" name="Google Shape;227;p5"/>
            <p:cNvGrpSpPr/>
            <p:nvPr/>
          </p:nvGrpSpPr>
          <p:grpSpPr>
            <a:xfrm>
              <a:off x="7906568" y="842848"/>
              <a:ext cx="488700" cy="481985"/>
              <a:chOff x="8284666" y="2336753"/>
              <a:chExt cx="294611" cy="290562"/>
            </a:xfrm>
          </p:grpSpPr>
          <p:sp>
            <p:nvSpPr>
              <p:cNvPr id="228" name="Google Shape;228;p5"/>
              <p:cNvSpPr/>
              <p:nvPr/>
            </p:nvSpPr>
            <p:spPr>
              <a:xfrm>
                <a:off x="8284666" y="2336753"/>
                <a:ext cx="294611" cy="290562"/>
              </a:xfrm>
              <a:custGeom>
                <a:avLst/>
                <a:gdLst/>
                <a:ahLst/>
                <a:cxnLst/>
                <a:rect l="l" t="t" r="r" b="b"/>
                <a:pathLst>
                  <a:path w="5507" h="5426" extrusionOk="0">
                    <a:moveTo>
                      <a:pt x="2549" y="1329"/>
                    </a:moveTo>
                    <a:cubicBezTo>
                      <a:pt x="3368" y="1329"/>
                      <a:pt x="4097" y="1945"/>
                      <a:pt x="4124" y="2821"/>
                    </a:cubicBezTo>
                    <a:lnTo>
                      <a:pt x="4124" y="3066"/>
                    </a:lnTo>
                    <a:cubicBezTo>
                      <a:pt x="4096" y="3337"/>
                      <a:pt x="3988" y="3608"/>
                      <a:pt x="3852" y="3798"/>
                    </a:cubicBezTo>
                    <a:lnTo>
                      <a:pt x="3852" y="3825"/>
                    </a:lnTo>
                    <a:cubicBezTo>
                      <a:pt x="3825" y="3879"/>
                      <a:pt x="3825" y="3906"/>
                      <a:pt x="3798" y="3934"/>
                    </a:cubicBezTo>
                    <a:cubicBezTo>
                      <a:pt x="3635" y="4151"/>
                      <a:pt x="3418" y="4286"/>
                      <a:pt x="3174" y="4368"/>
                    </a:cubicBezTo>
                    <a:cubicBezTo>
                      <a:pt x="3147" y="4368"/>
                      <a:pt x="3120" y="4422"/>
                      <a:pt x="3066" y="4422"/>
                    </a:cubicBezTo>
                    <a:cubicBezTo>
                      <a:pt x="2984" y="4449"/>
                      <a:pt x="2849" y="4476"/>
                      <a:pt x="2713" y="4476"/>
                    </a:cubicBezTo>
                    <a:lnTo>
                      <a:pt x="2523" y="4476"/>
                    </a:lnTo>
                    <a:cubicBezTo>
                      <a:pt x="1764" y="4368"/>
                      <a:pt x="1086" y="3744"/>
                      <a:pt x="1031" y="2930"/>
                    </a:cubicBezTo>
                    <a:cubicBezTo>
                      <a:pt x="1004" y="2062"/>
                      <a:pt x="1655" y="1357"/>
                      <a:pt x="2496" y="1330"/>
                    </a:cubicBezTo>
                    <a:cubicBezTo>
                      <a:pt x="2514" y="1329"/>
                      <a:pt x="2531" y="1329"/>
                      <a:pt x="2549" y="1329"/>
                    </a:cubicBezTo>
                    <a:close/>
                    <a:moveTo>
                      <a:pt x="2442" y="1"/>
                    </a:moveTo>
                    <a:cubicBezTo>
                      <a:pt x="2360" y="1"/>
                      <a:pt x="2333" y="28"/>
                      <a:pt x="2333" y="109"/>
                    </a:cubicBezTo>
                    <a:lnTo>
                      <a:pt x="2333" y="407"/>
                    </a:lnTo>
                    <a:cubicBezTo>
                      <a:pt x="2333" y="435"/>
                      <a:pt x="2333" y="435"/>
                      <a:pt x="2306" y="435"/>
                    </a:cubicBezTo>
                    <a:cubicBezTo>
                      <a:pt x="2116" y="489"/>
                      <a:pt x="1981" y="516"/>
                      <a:pt x="1818" y="570"/>
                    </a:cubicBezTo>
                    <a:lnTo>
                      <a:pt x="1791" y="570"/>
                    </a:lnTo>
                    <a:cubicBezTo>
                      <a:pt x="1764" y="462"/>
                      <a:pt x="1682" y="407"/>
                      <a:pt x="1655" y="299"/>
                    </a:cubicBezTo>
                    <a:cubicBezTo>
                      <a:pt x="1639" y="267"/>
                      <a:pt x="1614" y="254"/>
                      <a:pt x="1591" y="254"/>
                    </a:cubicBezTo>
                    <a:cubicBezTo>
                      <a:pt x="1574" y="254"/>
                      <a:pt x="1558" y="261"/>
                      <a:pt x="1547" y="272"/>
                    </a:cubicBezTo>
                    <a:cubicBezTo>
                      <a:pt x="1438" y="326"/>
                      <a:pt x="1357" y="380"/>
                      <a:pt x="1248" y="435"/>
                    </a:cubicBezTo>
                    <a:cubicBezTo>
                      <a:pt x="1221" y="462"/>
                      <a:pt x="1167" y="516"/>
                      <a:pt x="1221" y="543"/>
                    </a:cubicBezTo>
                    <a:cubicBezTo>
                      <a:pt x="1248" y="597"/>
                      <a:pt x="1276" y="679"/>
                      <a:pt x="1303" y="787"/>
                    </a:cubicBezTo>
                    <a:cubicBezTo>
                      <a:pt x="1303" y="814"/>
                      <a:pt x="1357" y="814"/>
                      <a:pt x="1357" y="841"/>
                    </a:cubicBezTo>
                    <a:cubicBezTo>
                      <a:pt x="1221" y="950"/>
                      <a:pt x="1086" y="1058"/>
                      <a:pt x="950" y="1194"/>
                    </a:cubicBezTo>
                    <a:cubicBezTo>
                      <a:pt x="842" y="1113"/>
                      <a:pt x="760" y="1058"/>
                      <a:pt x="679" y="977"/>
                    </a:cubicBezTo>
                    <a:cubicBezTo>
                      <a:pt x="652" y="964"/>
                      <a:pt x="625" y="957"/>
                      <a:pt x="604" y="957"/>
                    </a:cubicBezTo>
                    <a:cubicBezTo>
                      <a:pt x="584" y="957"/>
                      <a:pt x="570" y="964"/>
                      <a:pt x="570" y="977"/>
                    </a:cubicBezTo>
                    <a:lnTo>
                      <a:pt x="353" y="1275"/>
                    </a:lnTo>
                    <a:cubicBezTo>
                      <a:pt x="326" y="1330"/>
                      <a:pt x="353" y="1357"/>
                      <a:pt x="408" y="1384"/>
                    </a:cubicBezTo>
                    <a:cubicBezTo>
                      <a:pt x="462" y="1465"/>
                      <a:pt x="570" y="1492"/>
                      <a:pt x="625" y="1547"/>
                    </a:cubicBezTo>
                    <a:lnTo>
                      <a:pt x="679" y="1601"/>
                    </a:lnTo>
                    <a:cubicBezTo>
                      <a:pt x="625" y="1655"/>
                      <a:pt x="597" y="1764"/>
                      <a:pt x="570" y="1818"/>
                    </a:cubicBezTo>
                    <a:cubicBezTo>
                      <a:pt x="543" y="1899"/>
                      <a:pt x="489" y="2008"/>
                      <a:pt x="462" y="2062"/>
                    </a:cubicBezTo>
                    <a:lnTo>
                      <a:pt x="435" y="2062"/>
                    </a:lnTo>
                    <a:cubicBezTo>
                      <a:pt x="326" y="2035"/>
                      <a:pt x="218" y="2035"/>
                      <a:pt x="163" y="2008"/>
                    </a:cubicBezTo>
                    <a:cubicBezTo>
                      <a:pt x="82" y="2008"/>
                      <a:pt x="55" y="2008"/>
                      <a:pt x="55" y="2062"/>
                    </a:cubicBezTo>
                    <a:cubicBezTo>
                      <a:pt x="55" y="2089"/>
                      <a:pt x="28" y="2143"/>
                      <a:pt x="28" y="2198"/>
                    </a:cubicBezTo>
                    <a:cubicBezTo>
                      <a:pt x="28" y="2279"/>
                      <a:pt x="1" y="2333"/>
                      <a:pt x="1" y="2415"/>
                    </a:cubicBezTo>
                    <a:lnTo>
                      <a:pt x="1" y="2442"/>
                    </a:lnTo>
                    <a:cubicBezTo>
                      <a:pt x="1" y="2469"/>
                      <a:pt x="28" y="2496"/>
                      <a:pt x="82" y="2496"/>
                    </a:cubicBezTo>
                    <a:cubicBezTo>
                      <a:pt x="163" y="2496"/>
                      <a:pt x="191" y="2550"/>
                      <a:pt x="272" y="2550"/>
                    </a:cubicBezTo>
                    <a:cubicBezTo>
                      <a:pt x="299" y="2550"/>
                      <a:pt x="353" y="2577"/>
                      <a:pt x="408" y="2577"/>
                    </a:cubicBezTo>
                    <a:lnTo>
                      <a:pt x="435" y="3120"/>
                    </a:lnTo>
                    <a:lnTo>
                      <a:pt x="408" y="3120"/>
                    </a:lnTo>
                    <a:cubicBezTo>
                      <a:pt x="299" y="3147"/>
                      <a:pt x="218" y="3147"/>
                      <a:pt x="136" y="3174"/>
                    </a:cubicBezTo>
                    <a:cubicBezTo>
                      <a:pt x="82" y="3174"/>
                      <a:pt x="55" y="3228"/>
                      <a:pt x="28" y="3255"/>
                    </a:cubicBezTo>
                    <a:lnTo>
                      <a:pt x="28" y="3283"/>
                    </a:lnTo>
                    <a:lnTo>
                      <a:pt x="28" y="3310"/>
                    </a:lnTo>
                    <a:cubicBezTo>
                      <a:pt x="55" y="3418"/>
                      <a:pt x="82" y="3527"/>
                      <a:pt x="82" y="3635"/>
                    </a:cubicBezTo>
                    <a:cubicBezTo>
                      <a:pt x="136" y="3689"/>
                      <a:pt x="163" y="3689"/>
                      <a:pt x="191" y="3689"/>
                    </a:cubicBezTo>
                    <a:cubicBezTo>
                      <a:pt x="218" y="3689"/>
                      <a:pt x="272" y="3662"/>
                      <a:pt x="299" y="3662"/>
                    </a:cubicBezTo>
                    <a:cubicBezTo>
                      <a:pt x="353" y="3662"/>
                      <a:pt x="435" y="3635"/>
                      <a:pt x="489" y="3581"/>
                    </a:cubicBezTo>
                    <a:cubicBezTo>
                      <a:pt x="570" y="3771"/>
                      <a:pt x="625" y="3934"/>
                      <a:pt x="733" y="4069"/>
                    </a:cubicBezTo>
                    <a:cubicBezTo>
                      <a:pt x="679" y="4123"/>
                      <a:pt x="570" y="4205"/>
                      <a:pt x="489" y="4259"/>
                    </a:cubicBezTo>
                    <a:cubicBezTo>
                      <a:pt x="462" y="4313"/>
                      <a:pt x="462" y="4340"/>
                      <a:pt x="489" y="4368"/>
                    </a:cubicBezTo>
                    <a:lnTo>
                      <a:pt x="543" y="4395"/>
                    </a:lnTo>
                    <a:lnTo>
                      <a:pt x="733" y="4612"/>
                    </a:lnTo>
                    <a:cubicBezTo>
                      <a:pt x="747" y="4625"/>
                      <a:pt x="767" y="4632"/>
                      <a:pt x="791" y="4632"/>
                    </a:cubicBezTo>
                    <a:cubicBezTo>
                      <a:pt x="814" y="4632"/>
                      <a:pt x="842" y="4625"/>
                      <a:pt x="869" y="4612"/>
                    </a:cubicBezTo>
                    <a:cubicBezTo>
                      <a:pt x="896" y="4585"/>
                      <a:pt x="950" y="4585"/>
                      <a:pt x="977" y="4557"/>
                    </a:cubicBezTo>
                    <a:cubicBezTo>
                      <a:pt x="1031" y="4503"/>
                      <a:pt x="1086" y="4449"/>
                      <a:pt x="1140" y="4422"/>
                    </a:cubicBezTo>
                    <a:cubicBezTo>
                      <a:pt x="1221" y="4476"/>
                      <a:pt x="1276" y="4503"/>
                      <a:pt x="1357" y="4585"/>
                    </a:cubicBezTo>
                    <a:cubicBezTo>
                      <a:pt x="1411" y="4639"/>
                      <a:pt x="1493" y="4693"/>
                      <a:pt x="1574" y="4720"/>
                    </a:cubicBezTo>
                    <a:lnTo>
                      <a:pt x="1574" y="4747"/>
                    </a:lnTo>
                    <a:cubicBezTo>
                      <a:pt x="1547" y="4856"/>
                      <a:pt x="1520" y="4910"/>
                      <a:pt x="1493" y="5019"/>
                    </a:cubicBezTo>
                    <a:cubicBezTo>
                      <a:pt x="1438" y="5046"/>
                      <a:pt x="1493" y="5127"/>
                      <a:pt x="1520" y="5127"/>
                    </a:cubicBezTo>
                    <a:cubicBezTo>
                      <a:pt x="1628" y="5154"/>
                      <a:pt x="1710" y="5235"/>
                      <a:pt x="1845" y="5263"/>
                    </a:cubicBezTo>
                    <a:cubicBezTo>
                      <a:pt x="1861" y="5271"/>
                      <a:pt x="1877" y="5274"/>
                      <a:pt x="1891" y="5274"/>
                    </a:cubicBezTo>
                    <a:cubicBezTo>
                      <a:pt x="1927" y="5274"/>
                      <a:pt x="1954" y="5255"/>
                      <a:pt x="1954" y="5235"/>
                    </a:cubicBezTo>
                    <a:cubicBezTo>
                      <a:pt x="1981" y="5154"/>
                      <a:pt x="1981" y="5127"/>
                      <a:pt x="2035" y="5046"/>
                    </a:cubicBezTo>
                    <a:cubicBezTo>
                      <a:pt x="2062" y="5019"/>
                      <a:pt x="2062" y="4964"/>
                      <a:pt x="2089" y="4910"/>
                    </a:cubicBezTo>
                    <a:lnTo>
                      <a:pt x="2605" y="5019"/>
                    </a:lnTo>
                    <a:lnTo>
                      <a:pt x="2632" y="5019"/>
                    </a:lnTo>
                    <a:lnTo>
                      <a:pt x="2632" y="5317"/>
                    </a:lnTo>
                    <a:cubicBezTo>
                      <a:pt x="2632" y="5398"/>
                      <a:pt x="2659" y="5425"/>
                      <a:pt x="2740" y="5425"/>
                    </a:cubicBezTo>
                    <a:lnTo>
                      <a:pt x="3120" y="5425"/>
                    </a:lnTo>
                    <a:cubicBezTo>
                      <a:pt x="3147" y="5425"/>
                      <a:pt x="3147" y="5398"/>
                      <a:pt x="3147" y="5371"/>
                    </a:cubicBezTo>
                    <a:lnTo>
                      <a:pt x="3147" y="5317"/>
                    </a:lnTo>
                    <a:lnTo>
                      <a:pt x="3147" y="5154"/>
                    </a:lnTo>
                    <a:lnTo>
                      <a:pt x="3147" y="5046"/>
                    </a:lnTo>
                    <a:lnTo>
                      <a:pt x="3147" y="5019"/>
                    </a:lnTo>
                    <a:lnTo>
                      <a:pt x="3201" y="5019"/>
                    </a:lnTo>
                    <a:cubicBezTo>
                      <a:pt x="3337" y="4991"/>
                      <a:pt x="3527" y="4964"/>
                      <a:pt x="3662" y="4883"/>
                    </a:cubicBezTo>
                    <a:lnTo>
                      <a:pt x="3662" y="4910"/>
                    </a:lnTo>
                    <a:cubicBezTo>
                      <a:pt x="3690" y="5019"/>
                      <a:pt x="3744" y="5100"/>
                      <a:pt x="3798" y="5181"/>
                    </a:cubicBezTo>
                    <a:cubicBezTo>
                      <a:pt x="3825" y="5235"/>
                      <a:pt x="3852" y="5263"/>
                      <a:pt x="3879" y="5263"/>
                    </a:cubicBezTo>
                    <a:lnTo>
                      <a:pt x="3934" y="5263"/>
                    </a:lnTo>
                    <a:cubicBezTo>
                      <a:pt x="3961" y="5235"/>
                      <a:pt x="4015" y="5235"/>
                      <a:pt x="4069" y="5181"/>
                    </a:cubicBezTo>
                    <a:cubicBezTo>
                      <a:pt x="4124" y="5154"/>
                      <a:pt x="4151" y="5127"/>
                      <a:pt x="4205" y="5100"/>
                    </a:cubicBezTo>
                    <a:cubicBezTo>
                      <a:pt x="4232" y="5046"/>
                      <a:pt x="4259" y="5019"/>
                      <a:pt x="4232" y="4964"/>
                    </a:cubicBezTo>
                    <a:cubicBezTo>
                      <a:pt x="4232" y="4910"/>
                      <a:pt x="4205" y="4910"/>
                      <a:pt x="4205" y="4883"/>
                    </a:cubicBezTo>
                    <a:lnTo>
                      <a:pt x="4096" y="4693"/>
                    </a:lnTo>
                    <a:cubicBezTo>
                      <a:pt x="4151" y="4612"/>
                      <a:pt x="4232" y="4585"/>
                      <a:pt x="4286" y="4503"/>
                    </a:cubicBezTo>
                    <a:lnTo>
                      <a:pt x="4395" y="4422"/>
                    </a:lnTo>
                    <a:lnTo>
                      <a:pt x="4503" y="4313"/>
                    </a:lnTo>
                    <a:lnTo>
                      <a:pt x="4530" y="4340"/>
                    </a:lnTo>
                    <a:cubicBezTo>
                      <a:pt x="4612" y="4422"/>
                      <a:pt x="4693" y="4449"/>
                      <a:pt x="4775" y="4503"/>
                    </a:cubicBezTo>
                    <a:cubicBezTo>
                      <a:pt x="4788" y="4530"/>
                      <a:pt x="4815" y="4544"/>
                      <a:pt x="4842" y="4544"/>
                    </a:cubicBezTo>
                    <a:cubicBezTo>
                      <a:pt x="4869" y="4544"/>
                      <a:pt x="4897" y="4530"/>
                      <a:pt x="4910" y="4503"/>
                    </a:cubicBezTo>
                    <a:lnTo>
                      <a:pt x="4937" y="4476"/>
                    </a:lnTo>
                    <a:cubicBezTo>
                      <a:pt x="5019" y="4422"/>
                      <a:pt x="5073" y="4313"/>
                      <a:pt x="5100" y="4232"/>
                    </a:cubicBezTo>
                    <a:cubicBezTo>
                      <a:pt x="5154" y="4205"/>
                      <a:pt x="5154" y="4178"/>
                      <a:pt x="5100" y="4151"/>
                    </a:cubicBezTo>
                    <a:lnTo>
                      <a:pt x="5073" y="4096"/>
                    </a:lnTo>
                    <a:cubicBezTo>
                      <a:pt x="5046" y="4069"/>
                      <a:pt x="5019" y="4042"/>
                      <a:pt x="4964" y="4042"/>
                    </a:cubicBezTo>
                    <a:cubicBezTo>
                      <a:pt x="4937" y="3988"/>
                      <a:pt x="4910" y="3961"/>
                      <a:pt x="4829" y="3934"/>
                    </a:cubicBezTo>
                    <a:lnTo>
                      <a:pt x="4802" y="3906"/>
                    </a:lnTo>
                    <a:cubicBezTo>
                      <a:pt x="4829" y="3852"/>
                      <a:pt x="4829" y="3825"/>
                      <a:pt x="4883" y="3798"/>
                    </a:cubicBezTo>
                    <a:cubicBezTo>
                      <a:pt x="4883" y="3771"/>
                      <a:pt x="4910" y="3771"/>
                      <a:pt x="4910" y="3717"/>
                    </a:cubicBezTo>
                    <a:cubicBezTo>
                      <a:pt x="4964" y="3635"/>
                      <a:pt x="5019" y="3527"/>
                      <a:pt x="5046" y="3391"/>
                    </a:cubicBezTo>
                    <a:cubicBezTo>
                      <a:pt x="5154" y="3391"/>
                      <a:pt x="5208" y="3418"/>
                      <a:pt x="5290" y="3418"/>
                    </a:cubicBezTo>
                    <a:lnTo>
                      <a:pt x="5344" y="3418"/>
                    </a:lnTo>
                    <a:cubicBezTo>
                      <a:pt x="5425" y="3418"/>
                      <a:pt x="5453" y="3418"/>
                      <a:pt x="5453" y="3364"/>
                    </a:cubicBezTo>
                    <a:cubicBezTo>
                      <a:pt x="5453" y="3310"/>
                      <a:pt x="5480" y="3283"/>
                      <a:pt x="5480" y="3255"/>
                    </a:cubicBezTo>
                    <a:cubicBezTo>
                      <a:pt x="5480" y="3201"/>
                      <a:pt x="5507" y="3120"/>
                      <a:pt x="5507" y="3038"/>
                    </a:cubicBezTo>
                    <a:lnTo>
                      <a:pt x="5507" y="2984"/>
                    </a:lnTo>
                    <a:cubicBezTo>
                      <a:pt x="5480" y="2957"/>
                      <a:pt x="5480" y="2930"/>
                      <a:pt x="5425" y="2930"/>
                    </a:cubicBezTo>
                    <a:cubicBezTo>
                      <a:pt x="5344" y="2930"/>
                      <a:pt x="5290" y="2876"/>
                      <a:pt x="5208" y="2876"/>
                    </a:cubicBezTo>
                    <a:cubicBezTo>
                      <a:pt x="5181" y="2876"/>
                      <a:pt x="5154" y="2876"/>
                      <a:pt x="5100" y="2849"/>
                    </a:cubicBezTo>
                    <a:lnTo>
                      <a:pt x="5100" y="2577"/>
                    </a:lnTo>
                    <a:cubicBezTo>
                      <a:pt x="5100" y="2469"/>
                      <a:pt x="5100" y="2415"/>
                      <a:pt x="5073" y="2306"/>
                    </a:cubicBezTo>
                    <a:cubicBezTo>
                      <a:pt x="5158" y="2285"/>
                      <a:pt x="5244" y="2246"/>
                      <a:pt x="5316" y="2231"/>
                    </a:cubicBezTo>
                    <a:lnTo>
                      <a:pt x="5316" y="2231"/>
                    </a:lnTo>
                    <a:cubicBezTo>
                      <a:pt x="5317" y="2238"/>
                      <a:pt x="5317" y="2245"/>
                      <a:pt x="5317" y="2252"/>
                    </a:cubicBezTo>
                    <a:lnTo>
                      <a:pt x="5317" y="2279"/>
                    </a:lnTo>
                    <a:lnTo>
                      <a:pt x="5317" y="2333"/>
                    </a:lnTo>
                    <a:cubicBezTo>
                      <a:pt x="5306" y="2365"/>
                      <a:pt x="5300" y="2385"/>
                      <a:pt x="5301" y="2385"/>
                    </a:cubicBezTo>
                    <a:cubicBezTo>
                      <a:pt x="5303" y="2385"/>
                      <a:pt x="5322" y="2340"/>
                      <a:pt x="5371" y="2225"/>
                    </a:cubicBezTo>
                    <a:cubicBezTo>
                      <a:pt x="5354" y="2225"/>
                      <a:pt x="5336" y="2227"/>
                      <a:pt x="5316" y="2231"/>
                    </a:cubicBezTo>
                    <a:lnTo>
                      <a:pt x="5316" y="2231"/>
                    </a:lnTo>
                    <a:cubicBezTo>
                      <a:pt x="5312" y="2165"/>
                      <a:pt x="5290" y="2136"/>
                      <a:pt x="5290" y="2062"/>
                    </a:cubicBezTo>
                    <a:cubicBezTo>
                      <a:pt x="5290" y="2035"/>
                      <a:pt x="5236" y="2008"/>
                      <a:pt x="5236" y="1954"/>
                    </a:cubicBezTo>
                    <a:cubicBezTo>
                      <a:pt x="5236" y="1899"/>
                      <a:pt x="5181" y="1899"/>
                      <a:pt x="5154" y="1899"/>
                    </a:cubicBezTo>
                    <a:cubicBezTo>
                      <a:pt x="5046" y="1926"/>
                      <a:pt x="4937" y="1926"/>
                      <a:pt x="4883" y="1954"/>
                    </a:cubicBezTo>
                    <a:cubicBezTo>
                      <a:pt x="4829" y="1954"/>
                      <a:pt x="4829" y="1954"/>
                      <a:pt x="4829" y="1926"/>
                    </a:cubicBezTo>
                    <a:cubicBezTo>
                      <a:pt x="4802" y="1818"/>
                      <a:pt x="4747" y="1737"/>
                      <a:pt x="4693" y="1628"/>
                    </a:cubicBezTo>
                    <a:cubicBezTo>
                      <a:pt x="4666" y="1574"/>
                      <a:pt x="4639" y="1520"/>
                      <a:pt x="4612" y="1465"/>
                    </a:cubicBezTo>
                    <a:lnTo>
                      <a:pt x="4639" y="1411"/>
                    </a:lnTo>
                    <a:cubicBezTo>
                      <a:pt x="4693" y="1357"/>
                      <a:pt x="4775" y="1275"/>
                      <a:pt x="4883" y="1221"/>
                    </a:cubicBezTo>
                    <a:cubicBezTo>
                      <a:pt x="4910" y="1194"/>
                      <a:pt x="4910" y="1140"/>
                      <a:pt x="4883" y="1113"/>
                    </a:cubicBezTo>
                    <a:cubicBezTo>
                      <a:pt x="4829" y="1086"/>
                      <a:pt x="4829" y="1058"/>
                      <a:pt x="4802" y="1004"/>
                    </a:cubicBezTo>
                    <a:cubicBezTo>
                      <a:pt x="4747" y="950"/>
                      <a:pt x="4693" y="869"/>
                      <a:pt x="4639" y="841"/>
                    </a:cubicBezTo>
                    <a:cubicBezTo>
                      <a:pt x="4625" y="828"/>
                      <a:pt x="4605" y="821"/>
                      <a:pt x="4585" y="821"/>
                    </a:cubicBezTo>
                    <a:cubicBezTo>
                      <a:pt x="4564" y="821"/>
                      <a:pt x="4544" y="828"/>
                      <a:pt x="4530" y="841"/>
                    </a:cubicBezTo>
                    <a:cubicBezTo>
                      <a:pt x="4476" y="923"/>
                      <a:pt x="4395" y="950"/>
                      <a:pt x="4368" y="1004"/>
                    </a:cubicBezTo>
                    <a:cubicBezTo>
                      <a:pt x="4341" y="1004"/>
                      <a:pt x="4341" y="1058"/>
                      <a:pt x="4286" y="1086"/>
                    </a:cubicBezTo>
                    <a:cubicBezTo>
                      <a:pt x="4151" y="950"/>
                      <a:pt x="4015" y="841"/>
                      <a:pt x="3852" y="787"/>
                    </a:cubicBezTo>
                    <a:lnTo>
                      <a:pt x="3852" y="733"/>
                    </a:lnTo>
                    <a:cubicBezTo>
                      <a:pt x="3879" y="652"/>
                      <a:pt x="3934" y="570"/>
                      <a:pt x="3961" y="462"/>
                    </a:cubicBezTo>
                    <a:cubicBezTo>
                      <a:pt x="3988" y="407"/>
                      <a:pt x="3961" y="380"/>
                      <a:pt x="3934" y="326"/>
                    </a:cubicBezTo>
                    <a:cubicBezTo>
                      <a:pt x="3852" y="299"/>
                      <a:pt x="3825" y="272"/>
                      <a:pt x="3744" y="272"/>
                    </a:cubicBezTo>
                    <a:cubicBezTo>
                      <a:pt x="3717" y="245"/>
                      <a:pt x="3662" y="245"/>
                      <a:pt x="3608" y="190"/>
                    </a:cubicBezTo>
                    <a:cubicBezTo>
                      <a:pt x="3594" y="183"/>
                      <a:pt x="3581" y="180"/>
                      <a:pt x="3570" y="180"/>
                    </a:cubicBezTo>
                    <a:cubicBezTo>
                      <a:pt x="3541" y="180"/>
                      <a:pt x="3527" y="205"/>
                      <a:pt x="3527" y="245"/>
                    </a:cubicBezTo>
                    <a:cubicBezTo>
                      <a:pt x="3473" y="326"/>
                      <a:pt x="3445" y="407"/>
                      <a:pt x="3418" y="516"/>
                    </a:cubicBezTo>
                    <a:cubicBezTo>
                      <a:pt x="3418" y="543"/>
                      <a:pt x="3391" y="543"/>
                      <a:pt x="3391" y="543"/>
                    </a:cubicBezTo>
                    <a:cubicBezTo>
                      <a:pt x="3256" y="516"/>
                      <a:pt x="3066" y="489"/>
                      <a:pt x="2903" y="435"/>
                    </a:cubicBezTo>
                    <a:cubicBezTo>
                      <a:pt x="2876" y="435"/>
                      <a:pt x="2876" y="435"/>
                      <a:pt x="2876" y="407"/>
                    </a:cubicBezTo>
                    <a:lnTo>
                      <a:pt x="2876" y="109"/>
                    </a:lnTo>
                    <a:cubicBezTo>
                      <a:pt x="2876" y="28"/>
                      <a:pt x="2849" y="28"/>
                      <a:pt x="2767" y="1"/>
                    </a:cubicBezTo>
                    <a:close/>
                  </a:path>
                </a:pathLst>
              </a:custGeom>
              <a:solidFill>
                <a:srgbClr val="FCAD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190103"/>
                  </a:solidFill>
                  <a:latin typeface="Arial" panose="020B0604020202020204"/>
                  <a:ea typeface="Arial" panose="020B0604020202020204"/>
                  <a:cs typeface="Arial" panose="020B0604020202020204"/>
                  <a:sym typeface="Arial" panose="020B0604020202020204"/>
                </a:endParaRPr>
              </a:p>
            </p:txBody>
          </p:sp>
          <p:sp>
            <p:nvSpPr>
              <p:cNvPr id="229" name="Google Shape;229;p5"/>
              <p:cNvSpPr/>
              <p:nvPr/>
            </p:nvSpPr>
            <p:spPr>
              <a:xfrm>
                <a:off x="8383371" y="2451510"/>
                <a:ext cx="78374" cy="78504"/>
              </a:xfrm>
              <a:custGeom>
                <a:avLst/>
                <a:gdLst/>
                <a:ahLst/>
                <a:cxnLst/>
                <a:rect l="l" t="t" r="r" b="b"/>
                <a:pathLst>
                  <a:path w="1465" h="1466" extrusionOk="0">
                    <a:moveTo>
                      <a:pt x="732" y="0"/>
                    </a:moveTo>
                    <a:cubicBezTo>
                      <a:pt x="326" y="0"/>
                      <a:pt x="0" y="326"/>
                      <a:pt x="0" y="733"/>
                    </a:cubicBezTo>
                    <a:cubicBezTo>
                      <a:pt x="0" y="1140"/>
                      <a:pt x="353" y="1465"/>
                      <a:pt x="760" y="1465"/>
                    </a:cubicBezTo>
                    <a:cubicBezTo>
                      <a:pt x="1166" y="1465"/>
                      <a:pt x="1465" y="1112"/>
                      <a:pt x="1465" y="706"/>
                    </a:cubicBezTo>
                    <a:cubicBezTo>
                      <a:pt x="1465" y="299"/>
                      <a:pt x="1139" y="0"/>
                      <a:pt x="732" y="0"/>
                    </a:cubicBezTo>
                    <a:close/>
                  </a:path>
                </a:pathLst>
              </a:custGeom>
              <a:solidFill>
                <a:srgbClr val="FCAD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190103"/>
                  </a:solidFill>
                  <a:latin typeface="Arial" panose="020B0604020202020204"/>
                  <a:ea typeface="Arial" panose="020B0604020202020204"/>
                  <a:cs typeface="Arial" panose="020B0604020202020204"/>
                  <a:sym typeface="Arial" panose="020B0604020202020204"/>
                </a:endParaRPr>
              </a:p>
            </p:txBody>
          </p:sp>
        </p:grpSp>
        <p:grpSp>
          <p:nvGrpSpPr>
            <p:cNvPr id="230" name="Google Shape;230;p5"/>
            <p:cNvGrpSpPr/>
            <p:nvPr/>
          </p:nvGrpSpPr>
          <p:grpSpPr>
            <a:xfrm>
              <a:off x="7415704" y="2763233"/>
              <a:ext cx="1441963" cy="1477045"/>
              <a:chOff x="6518672" y="2803010"/>
              <a:chExt cx="869281" cy="890429"/>
            </a:xfrm>
          </p:grpSpPr>
          <p:sp>
            <p:nvSpPr>
              <p:cNvPr id="231" name="Google Shape;231;p5"/>
              <p:cNvSpPr/>
              <p:nvPr/>
            </p:nvSpPr>
            <p:spPr>
              <a:xfrm>
                <a:off x="6518672" y="2803010"/>
                <a:ext cx="869281" cy="890429"/>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rgbClr val="FCAD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190103"/>
                  </a:solidFill>
                  <a:latin typeface="Arial" panose="020B0604020202020204"/>
                  <a:ea typeface="Arial" panose="020B0604020202020204"/>
                  <a:cs typeface="Arial" panose="020B0604020202020204"/>
                  <a:sym typeface="Arial" panose="020B0604020202020204"/>
                </a:endParaRPr>
              </a:p>
            </p:txBody>
          </p:sp>
          <p:sp>
            <p:nvSpPr>
              <p:cNvPr id="232" name="Google Shape;232;p5"/>
              <p:cNvSpPr/>
              <p:nvPr/>
            </p:nvSpPr>
            <p:spPr>
              <a:xfrm>
                <a:off x="6826344" y="3129770"/>
                <a:ext cx="235122" cy="232461"/>
              </a:xfrm>
              <a:custGeom>
                <a:avLst/>
                <a:gdLst/>
                <a:ahLst/>
                <a:cxnLst/>
                <a:rect l="l" t="t" r="r" b="b"/>
                <a:pathLst>
                  <a:path w="4395" h="4341" extrusionOk="0">
                    <a:moveTo>
                      <a:pt x="2167" y="1"/>
                    </a:moveTo>
                    <a:cubicBezTo>
                      <a:pt x="2150" y="1"/>
                      <a:pt x="2133" y="1"/>
                      <a:pt x="2116" y="1"/>
                    </a:cubicBezTo>
                    <a:cubicBezTo>
                      <a:pt x="895" y="55"/>
                      <a:pt x="0" y="1059"/>
                      <a:pt x="27" y="2252"/>
                    </a:cubicBezTo>
                    <a:cubicBezTo>
                      <a:pt x="54" y="3446"/>
                      <a:pt x="1085" y="4341"/>
                      <a:pt x="2252" y="4341"/>
                    </a:cubicBezTo>
                    <a:cubicBezTo>
                      <a:pt x="3472" y="4314"/>
                      <a:pt x="4394" y="3310"/>
                      <a:pt x="4367" y="2117"/>
                    </a:cubicBezTo>
                    <a:cubicBezTo>
                      <a:pt x="4340" y="914"/>
                      <a:pt x="3339" y="1"/>
                      <a:pt x="2167" y="1"/>
                    </a:cubicBezTo>
                    <a:close/>
                  </a:path>
                </a:pathLst>
              </a:custGeom>
              <a:solidFill>
                <a:srgbClr val="FCAD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190103"/>
                  </a:solidFill>
                  <a:latin typeface="Arial" panose="020B0604020202020204"/>
                  <a:ea typeface="Arial" panose="020B0604020202020204"/>
                  <a:cs typeface="Arial" panose="020B0604020202020204"/>
                  <a:sym typeface="Arial" panose="020B0604020202020204"/>
                </a:endParaRPr>
              </a:p>
            </p:txBody>
          </p:sp>
        </p:grpSp>
      </p:grpSp>
      <p:sp>
        <p:nvSpPr>
          <p:cNvPr id="234" name="Google Shape;234;p5"/>
          <p:cNvSpPr/>
          <p:nvPr/>
        </p:nvSpPr>
        <p:spPr>
          <a:xfrm>
            <a:off x="5401987" y="5577235"/>
            <a:ext cx="408286" cy="379756"/>
          </a:xfrm>
          <a:custGeom>
            <a:avLst/>
            <a:gdLst/>
            <a:ahLst/>
            <a:cxnLst/>
            <a:rect l="l" t="t" r="r" b="b"/>
            <a:pathLst>
              <a:path w="3240000" h="3240000" extrusionOk="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gradFill>
            <a:gsLst>
              <a:gs pos="0">
                <a:srgbClr val="012D86"/>
              </a:gs>
              <a:gs pos="100000">
                <a:srgbClr val="0E2557"/>
              </a:gs>
            </a:gsLst>
            <a:lin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190103"/>
              </a:solidFill>
              <a:latin typeface="Calibri" panose="020F0502020204030204"/>
              <a:ea typeface="Calibri" panose="020F0502020204030204"/>
              <a:cs typeface="Calibri" panose="020F0502020204030204"/>
              <a:sym typeface="Calibri" panose="020F0502020204030204"/>
            </a:endParaRPr>
          </a:p>
        </p:txBody>
      </p:sp>
      <p:sp>
        <p:nvSpPr>
          <p:cNvPr id="235" name="Google Shape;235;p5"/>
          <p:cNvSpPr/>
          <p:nvPr/>
        </p:nvSpPr>
        <p:spPr>
          <a:xfrm>
            <a:off x="8616222" y="5439553"/>
            <a:ext cx="3314513" cy="517502"/>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000"/>
              <a:buFont typeface="Calibri" panose="020F0502020204030204"/>
              <a:buNone/>
            </a:pPr>
            <a:r>
              <a:rPr lang="fr-FR" sz="2000">
                <a:solidFill>
                  <a:srgbClr val="190103"/>
                </a:solidFill>
                <a:latin typeface="Times New Roman" panose="02020603050405020304"/>
                <a:ea typeface="Times New Roman" panose="02020603050405020304"/>
                <a:cs typeface="Times New Roman" panose="02020603050405020304"/>
                <a:sym typeface="Times New Roman" panose="02020603050405020304"/>
              </a:rPr>
              <a:t>D</a:t>
            </a:r>
            <a:r>
              <a:rPr sz="2000">
                <a:solidFill>
                  <a:srgbClr val="190103"/>
                </a:solidFill>
                <a:latin typeface="Times New Roman" panose="02020603050405020304"/>
                <a:ea typeface="Times New Roman" panose="02020603050405020304"/>
                <a:cs typeface="Times New Roman" panose="02020603050405020304"/>
                <a:sym typeface="Times New Roman" panose="02020603050405020304"/>
              </a:rPr>
              <a:t>es rapports pauvres</a:t>
            </a:r>
            <a:endParaRPr sz="200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6" name="Google Shape;236;p5"/>
          <p:cNvSpPr/>
          <p:nvPr/>
        </p:nvSpPr>
        <p:spPr>
          <a:xfrm>
            <a:off x="261620" y="4164965"/>
            <a:ext cx="2262505" cy="495935"/>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fr-FR" sz="2000">
                <a:solidFill>
                  <a:srgbClr val="190103"/>
                </a:solidFill>
                <a:latin typeface="Times New Roman" panose="02020603050405020304"/>
                <a:ea typeface="Times New Roman" panose="02020603050405020304"/>
                <a:cs typeface="Times New Roman" panose="02020603050405020304"/>
                <a:sym typeface="Times New Roman" panose="02020603050405020304"/>
              </a:rPr>
              <a:t>Abscence d’un outil BI  </a:t>
            </a:r>
            <a:endParaRPr sz="200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8" name="Google Shape;238;p5"/>
          <p:cNvSpPr/>
          <p:nvPr/>
        </p:nvSpPr>
        <p:spPr>
          <a:xfrm>
            <a:off x="8184725" y="3257328"/>
            <a:ext cx="2987796" cy="55181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fr-FR" sz="2000">
                <a:solidFill>
                  <a:srgbClr val="190103"/>
                </a:solidFill>
                <a:latin typeface="Times New Roman" panose="02020603050405020304"/>
                <a:ea typeface="Times New Roman" panose="02020603050405020304"/>
                <a:cs typeface="Times New Roman" panose="02020603050405020304"/>
                <a:sym typeface="Times New Roman" panose="02020603050405020304"/>
              </a:rPr>
              <a:t>D</a:t>
            </a:r>
            <a:r>
              <a:rPr sz="2000">
                <a:solidFill>
                  <a:srgbClr val="190103"/>
                </a:solidFill>
                <a:latin typeface="Times New Roman" panose="02020603050405020304"/>
                <a:ea typeface="Times New Roman" panose="02020603050405020304"/>
                <a:cs typeface="Times New Roman" panose="02020603050405020304"/>
                <a:sym typeface="Times New Roman" panose="02020603050405020304"/>
              </a:rPr>
              <a:t>onn</a:t>
            </a:r>
            <a:r>
              <a:rPr lang="fr-FR" sz="2000">
                <a:solidFill>
                  <a:srgbClr val="190103"/>
                </a:solidFill>
                <a:latin typeface="Times New Roman" panose="02020603050405020304"/>
                <a:ea typeface="Times New Roman" panose="02020603050405020304"/>
                <a:cs typeface="Times New Roman" panose="02020603050405020304"/>
                <a:sym typeface="Times New Roman" panose="02020603050405020304"/>
              </a:rPr>
              <a:t>é</a:t>
            </a:r>
            <a:r>
              <a:rPr sz="2000">
                <a:solidFill>
                  <a:srgbClr val="190103"/>
                </a:solidFill>
                <a:latin typeface="Times New Roman" panose="02020603050405020304"/>
                <a:ea typeface="Times New Roman" panose="02020603050405020304"/>
                <a:cs typeface="Times New Roman" panose="02020603050405020304"/>
                <a:sym typeface="Times New Roman" panose="02020603050405020304"/>
              </a:rPr>
              <a:t>es non trait</a:t>
            </a:r>
            <a:r>
              <a:rPr lang="fr-FR" sz="2000">
                <a:solidFill>
                  <a:srgbClr val="190103"/>
                </a:solidFill>
                <a:latin typeface="Times New Roman" panose="02020603050405020304"/>
                <a:ea typeface="Times New Roman" panose="02020603050405020304"/>
                <a:cs typeface="Times New Roman" panose="02020603050405020304"/>
                <a:sym typeface="Times New Roman" panose="02020603050405020304"/>
              </a:rPr>
              <a:t>é</a:t>
            </a:r>
            <a:r>
              <a:rPr sz="2000">
                <a:solidFill>
                  <a:srgbClr val="190103"/>
                </a:solidFill>
                <a:latin typeface="Times New Roman" panose="02020603050405020304"/>
                <a:ea typeface="Times New Roman" panose="02020603050405020304"/>
                <a:cs typeface="Times New Roman" panose="02020603050405020304"/>
                <a:sym typeface="Times New Roman" panose="02020603050405020304"/>
              </a:rPr>
              <a:t>es</a:t>
            </a:r>
            <a:endParaRPr sz="200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239" name="Google Shape;239;p5"/>
          <p:cNvCxnSpPr/>
          <p:nvPr/>
        </p:nvCxnSpPr>
        <p:spPr>
          <a:xfrm>
            <a:off x="6880985" y="3203048"/>
            <a:ext cx="1128000" cy="418500"/>
          </a:xfrm>
          <a:prstGeom prst="bentConnector3">
            <a:avLst>
              <a:gd name="adj1" fmla="val 50000"/>
            </a:avLst>
          </a:prstGeom>
          <a:noFill/>
          <a:ln w="9525" cap="flat" cmpd="sng">
            <a:solidFill>
              <a:srgbClr val="002060"/>
            </a:solidFill>
            <a:prstDash val="solid"/>
            <a:miter lim="800000"/>
            <a:headEnd type="none" w="sm" len="sm"/>
            <a:tailEnd type="triangle" w="med" len="med"/>
          </a:ln>
        </p:spPr>
      </p:cxnSp>
      <p:cxnSp>
        <p:nvCxnSpPr>
          <p:cNvPr id="240" name="Google Shape;240;p5"/>
          <p:cNvCxnSpPr/>
          <p:nvPr/>
        </p:nvCxnSpPr>
        <p:spPr>
          <a:xfrm>
            <a:off x="7301547" y="5275691"/>
            <a:ext cx="1128000" cy="418500"/>
          </a:xfrm>
          <a:prstGeom prst="bentConnector3">
            <a:avLst>
              <a:gd name="adj1" fmla="val 50000"/>
            </a:avLst>
          </a:prstGeom>
          <a:noFill/>
          <a:ln w="9525" cap="flat" cmpd="sng">
            <a:solidFill>
              <a:srgbClr val="002060"/>
            </a:solidFill>
            <a:prstDash val="solid"/>
            <a:miter lim="800000"/>
            <a:headEnd type="none" w="sm" len="sm"/>
            <a:tailEnd type="triangle" w="med" len="med"/>
          </a:ln>
        </p:spPr>
      </p:cxnSp>
      <p:cxnSp>
        <p:nvCxnSpPr>
          <p:cNvPr id="242" name="Google Shape;242;p5"/>
          <p:cNvCxnSpPr/>
          <p:nvPr/>
        </p:nvCxnSpPr>
        <p:spPr>
          <a:xfrm rot="10800000">
            <a:off x="2528051" y="4273551"/>
            <a:ext cx="1350000" cy="237300"/>
          </a:xfrm>
          <a:prstGeom prst="bentConnector3">
            <a:avLst>
              <a:gd name="adj1" fmla="val 47982"/>
            </a:avLst>
          </a:prstGeom>
          <a:noFill/>
          <a:ln w="9525" cap="flat" cmpd="sng">
            <a:solidFill>
              <a:srgbClr val="002060"/>
            </a:solidFill>
            <a:prstDash val="solid"/>
            <a:miter lim="800000"/>
            <a:headEnd type="none" w="sm" len="sm"/>
            <a:tailEnd type="triangle" w="med" len="med"/>
          </a:ln>
        </p:spPr>
      </p:cxnSp>
      <p:sp>
        <p:nvSpPr>
          <p:cNvPr id="243" name="Google Shape;243;p5"/>
          <p:cNvSpPr txBox="1"/>
          <p:nvPr>
            <p:ph type="sldNum" idx="12"/>
          </p:nvPr>
        </p:nvSpPr>
        <p:spPr>
          <a:xfrm>
            <a:off x="11711003" y="6485918"/>
            <a:ext cx="35568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rPr>
              <a:t>5</a:t>
            </a:r>
            <a:endPar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4" name="Google Shape;244;p5"/>
          <p:cNvSpPr/>
          <p:nvPr/>
        </p:nvSpPr>
        <p:spPr>
          <a:xfrm>
            <a:off x="230099" y="1389617"/>
            <a:ext cx="3567002"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Cadre de projet (2/3)</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5" name="Google Shape;245;p5"/>
          <p:cNvSpPr/>
          <p:nvPr/>
        </p:nvSpPr>
        <p:spPr>
          <a:xfrm>
            <a:off x="328421" y="2007487"/>
            <a:ext cx="2848857"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Critique de l’existant</a:t>
            </a:r>
            <a:endParaRPr sz="2000">
              <a:solidFill>
                <a:srgbClr val="190103"/>
              </a:solidFill>
              <a:latin typeface="Calibri" panose="020F0502020204030204"/>
              <a:ea typeface="Calibri" panose="020F0502020204030204"/>
              <a:cs typeface="Calibri" panose="020F0502020204030204"/>
              <a:sym typeface="Calibri" panose="020F0502020204030204"/>
            </a:endParaRPr>
          </a:p>
        </p:txBody>
      </p:sp>
      <p:sp>
        <p:nvSpPr>
          <p:cNvPr id="269" name="Google Shape;269;p6"/>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endParaRPr sz="1400">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2"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13" name="Google Shape;141;p3"/>
          <p:cNvSpPr/>
          <p:nvPr/>
        </p:nvSpPr>
        <p:spPr>
          <a:xfrm>
            <a:off x="4403782" y="232829"/>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 name="Google Shape;145;p3"/>
          <p:cNvSpPr/>
          <p:nvPr/>
        </p:nvSpPr>
        <p:spPr>
          <a:xfrm>
            <a:off x="8688960" y="23326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par>
                                <p:cTn id="8" presetID="1" presetClass="entr" presetSubtype="0"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38"/>
                                        </p:tgtEl>
                                        <p:attrNameLst>
                                          <p:attrName>style.visibility</p:attrName>
                                        </p:attrNameLst>
                                      </p:cBhvr>
                                      <p:to>
                                        <p:strVal val="visible"/>
                                      </p:to>
                                    </p:set>
                                    <p:animEffect transition="in" filter="fade">
                                      <p:cBhvr>
                                        <p:cTn id="14" dur="500"/>
                                        <p:tgtEl>
                                          <p:spTgt spid="238"/>
                                        </p:tgtEl>
                                      </p:cBhvr>
                                    </p:animEffect>
                                  </p:childTnLst>
                                </p:cTn>
                              </p:par>
                              <p:par>
                                <p:cTn id="15" presetID="1" presetClass="entr" presetSubtype="0" fill="hold" nodeType="withEffect">
                                  <p:stCondLst>
                                    <p:cond delay="0"/>
                                  </p:stCondLst>
                                  <p:childTnLst>
                                    <p:set>
                                      <p:cBhvr>
                                        <p:cTn id="16" dur="1" fill="hold">
                                          <p:stCondLst>
                                            <p:cond delay="0"/>
                                          </p:stCondLst>
                                        </p:cTn>
                                        <p:tgtEl>
                                          <p:spTgt spid="2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5"/>
                                        </p:tgtEl>
                                        <p:attrNameLst>
                                          <p:attrName>style.visibility</p:attrName>
                                        </p:attrNameLst>
                                      </p:cBhvr>
                                      <p:to>
                                        <p:strVal val="visible"/>
                                      </p:to>
                                    </p:set>
                                    <p:animEffect transition="in" filter="fade">
                                      <p:cBhvr>
                                        <p:cTn id="21" dur="500"/>
                                        <p:tgtEl>
                                          <p:spTgt spid="235"/>
                                        </p:tgtEl>
                                      </p:cBhvr>
                                    </p:animEffect>
                                  </p:childTnLst>
                                </p:cTn>
                              </p:par>
                              <p:par>
                                <p:cTn id="22" presetID="1" presetClass="entr" presetSubtype="0" fill="hold" nodeType="withEffect">
                                  <p:stCondLst>
                                    <p:cond delay="0"/>
                                  </p:stCondLst>
                                  <p:childTnLst>
                                    <p:set>
                                      <p:cBhvr>
                                        <p:cTn id="23"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6"/>
          <p:cNvSpPr txBox="1"/>
          <p:nvPr>
            <p:ph type="sldNum" idx="12"/>
          </p:nvPr>
        </p:nvSpPr>
        <p:spPr>
          <a:xfrm>
            <a:off x="11711003" y="6485918"/>
            <a:ext cx="35568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rPr>
              <a:t>6</a:t>
            </a:r>
            <a:endParaRPr lang="fr-FR" sz="18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9" name="Google Shape;269;p6"/>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282" name="Google Shape;282;p6"/>
          <p:cNvCxnSpPr/>
          <p:nvPr/>
        </p:nvCxnSpPr>
        <p:spPr>
          <a:xfrm flipV="1">
            <a:off x="3070006" y="2924697"/>
            <a:ext cx="1657985" cy="746760"/>
          </a:xfrm>
          <a:prstGeom prst="straightConnector1">
            <a:avLst/>
          </a:prstGeom>
          <a:noFill/>
          <a:ln w="28575" cap="flat" cmpd="sng">
            <a:solidFill>
              <a:srgbClr val="FFC000"/>
            </a:solidFill>
            <a:prstDash val="solid"/>
            <a:miter lim="800000"/>
            <a:headEnd type="none" w="sm" len="sm"/>
            <a:tailEnd type="triangle" w="med" len="med"/>
          </a:ln>
        </p:spPr>
      </p:cxnSp>
      <p:cxnSp>
        <p:nvCxnSpPr>
          <p:cNvPr id="283" name="Google Shape;283;p6"/>
          <p:cNvCxnSpPr/>
          <p:nvPr/>
        </p:nvCxnSpPr>
        <p:spPr>
          <a:xfrm>
            <a:off x="3215177" y="4575693"/>
            <a:ext cx="1657350" cy="725170"/>
          </a:xfrm>
          <a:prstGeom prst="straightConnector1">
            <a:avLst/>
          </a:prstGeom>
          <a:noFill/>
          <a:ln w="28575" cap="flat" cmpd="sng">
            <a:solidFill>
              <a:srgbClr val="FFC000"/>
            </a:solidFill>
            <a:prstDash val="solid"/>
            <a:miter lim="800000"/>
            <a:headEnd type="none" w="sm" len="sm"/>
            <a:tailEnd type="triangle" w="med" len="med"/>
          </a:ln>
        </p:spPr>
      </p:cxnSp>
      <p:sp>
        <p:nvSpPr>
          <p:cNvPr id="285" name="Google Shape;285;p6"/>
          <p:cNvSpPr txBox="1"/>
          <p:nvPr/>
        </p:nvSpPr>
        <p:spPr>
          <a:xfrm>
            <a:off x="7176081" y="2277030"/>
            <a:ext cx="4833522" cy="6438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rgbClr val="190103"/>
                </a:solidFill>
                <a:latin typeface="Calibri" panose="020F0502020204030204"/>
                <a:ea typeface="Calibri" panose="020F0502020204030204"/>
                <a:cs typeface="Calibri" panose="020F0502020204030204"/>
                <a:sym typeface="Calibri" panose="020F0502020204030204"/>
              </a:rPr>
              <a:t>Mise en place d’une partie ETL qui inclura un Data Warehouse.</a:t>
            </a:r>
            <a:endParaRPr lang="fr-FR" sz="1800">
              <a:solidFill>
                <a:srgbClr val="190103"/>
              </a:solidFill>
              <a:latin typeface="Calibri" panose="020F0502020204030204"/>
              <a:ea typeface="Calibri" panose="020F0502020204030204"/>
              <a:cs typeface="Calibri" panose="020F0502020204030204"/>
              <a:sym typeface="Calibri" panose="020F0502020204030204"/>
            </a:endParaRPr>
          </a:p>
        </p:txBody>
      </p:sp>
      <p:sp>
        <p:nvSpPr>
          <p:cNvPr id="287" name="Google Shape;287;p6"/>
          <p:cNvSpPr txBox="1"/>
          <p:nvPr/>
        </p:nvSpPr>
        <p:spPr>
          <a:xfrm>
            <a:off x="7320115" y="4936311"/>
            <a:ext cx="356882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0" i="0" u="none" strike="noStrike">
                <a:solidFill>
                  <a:srgbClr val="000000"/>
                </a:solidFill>
                <a:latin typeface="Calibri" panose="020F0502020204030204"/>
                <a:ea typeface="Calibri" panose="020F0502020204030204"/>
                <a:cs typeface="Calibri" panose="020F0502020204030204"/>
                <a:sym typeface="Calibri" panose="020F0502020204030204"/>
              </a:rPr>
              <a:t>Générer des </a:t>
            </a:r>
            <a:r>
              <a:rPr lang="fr-FR" sz="1800" b="0" i="0" u="none" strike="noStrike">
                <a:solidFill>
                  <a:srgbClr val="190103"/>
                </a:solidFill>
                <a:latin typeface="Calibri" panose="020F0502020204030204"/>
                <a:ea typeface="Calibri" panose="020F0502020204030204"/>
                <a:cs typeface="Calibri" panose="020F0502020204030204"/>
                <a:sym typeface="Calibri" panose="020F0502020204030204"/>
              </a:rPr>
              <a:t>tableaux</a:t>
            </a:r>
            <a:r>
              <a:rPr lang="fr-FR" sz="1800" b="0" i="0" u="none" strike="noStrike">
                <a:solidFill>
                  <a:srgbClr val="000000"/>
                </a:solidFill>
                <a:latin typeface="Calibri" panose="020F0502020204030204"/>
                <a:ea typeface="Calibri" panose="020F0502020204030204"/>
                <a:cs typeface="Calibri" panose="020F0502020204030204"/>
                <a:sym typeface="Calibri" panose="020F0502020204030204"/>
              </a:rPr>
              <a:t> de bord interactifs</a:t>
            </a:r>
            <a:endParaRPr sz="1800" b="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br>
              <a:rPr lang="fr-FR" sz="1800">
                <a:solidFill>
                  <a:schemeClr val="dk1"/>
                </a:solidFill>
                <a:latin typeface="Calibri" panose="020F0502020204030204"/>
                <a:ea typeface="Calibri" panose="020F0502020204030204"/>
                <a:cs typeface="Calibri" panose="020F0502020204030204"/>
                <a:sym typeface="Calibri" panose="020F0502020204030204"/>
              </a:rPr>
            </a:b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140"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141" name="Google Shape;141;p3"/>
          <p:cNvSpPr/>
          <p:nvPr/>
        </p:nvSpPr>
        <p:spPr>
          <a:xfrm>
            <a:off x="4403782" y="232829"/>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5" name="Google Shape;145;p3"/>
          <p:cNvSpPr/>
          <p:nvPr/>
        </p:nvSpPr>
        <p:spPr>
          <a:xfrm>
            <a:off x="8688960" y="23326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4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5" name="Google Shape;245;p5"/>
          <p:cNvSpPr/>
          <p:nvPr/>
        </p:nvSpPr>
        <p:spPr>
          <a:xfrm>
            <a:off x="407796" y="2001772"/>
            <a:ext cx="2848857" cy="705485"/>
          </a:xfrm>
          <a:prstGeom prst="rect">
            <a:avLst/>
          </a:prstGeom>
          <a:noFill/>
          <a:ln>
            <a:noFill/>
          </a:ln>
        </p:spPr>
        <p:txBody>
          <a:bodyPr spcFirstLastPara="1" wrap="square" lIns="91425" tIns="45700" rIns="91425" bIns="45700" anchor="t" anchorCtr="0">
            <a:spAutoFit/>
          </a:bodyPr>
          <a:p>
            <a:pPr marL="342900" marR="0" lvl="0" indent="-342900" algn="l" rtl="0">
              <a:spcBef>
                <a:spcPts val="0"/>
              </a:spcBef>
              <a:spcAft>
                <a:spcPts val="0"/>
              </a:spcAft>
              <a:buClr>
                <a:srgbClr val="190103"/>
              </a:buClr>
              <a:buSzPts val="2000"/>
              <a:buFont typeface="Noto Sans Symbols"/>
              <a:buChar char="❖"/>
            </a:pPr>
            <a:r>
              <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t>Solution proposée</a:t>
            </a: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Clr>
                <a:srgbClr val="190103"/>
              </a:buClr>
              <a:buSzPts val="2000"/>
              <a:buFont typeface="Noto Sans Symbols"/>
              <a:buNone/>
            </a:pP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7" name="Google Shape;277;p7"/>
          <p:cNvPicPr preferRelativeResize="0"/>
          <p:nvPr/>
        </p:nvPicPr>
        <p:blipFill rotWithShape="1">
          <a:blip r:embed="rId1"/>
          <a:srcRect/>
          <a:stretch>
            <a:fillRect/>
          </a:stretch>
        </p:blipFill>
        <p:spPr>
          <a:xfrm>
            <a:off x="4943475" y="4869180"/>
            <a:ext cx="1376680" cy="1216660"/>
          </a:xfrm>
          <a:prstGeom prst="rect">
            <a:avLst/>
          </a:prstGeom>
          <a:noFill/>
          <a:ln>
            <a:noFill/>
          </a:ln>
        </p:spPr>
      </p:pic>
      <p:pic>
        <p:nvPicPr>
          <p:cNvPr id="278" name="Google Shape;278;p7"/>
          <p:cNvPicPr preferRelativeResize="0"/>
          <p:nvPr/>
        </p:nvPicPr>
        <p:blipFill rotWithShape="1">
          <a:blip r:embed="rId2"/>
          <a:srcRect l="27551" t="19963" r="21971" b="29694"/>
          <a:stretch>
            <a:fillRect/>
          </a:stretch>
        </p:blipFill>
        <p:spPr>
          <a:xfrm>
            <a:off x="5015865" y="2132965"/>
            <a:ext cx="1376680" cy="1061720"/>
          </a:xfrm>
          <a:prstGeom prst="rect">
            <a:avLst/>
          </a:prstGeom>
          <a:noFill/>
          <a:ln>
            <a:noFill/>
          </a:ln>
        </p:spPr>
      </p:pic>
      <p:sp>
        <p:nvSpPr>
          <p:cNvPr id="10" name="Freeform 10"/>
          <p:cNvSpPr/>
          <p:nvPr/>
        </p:nvSpPr>
        <p:spPr>
          <a:xfrm>
            <a:off x="1448435" y="2781300"/>
            <a:ext cx="1079500" cy="1247140"/>
          </a:xfrm>
          <a:custGeom>
            <a:avLst/>
            <a:gdLst/>
            <a:ahLst/>
            <a:cxnLst/>
            <a:rect l="l" t="t" r="r" b="b"/>
            <a:pathLst>
              <a:path w="1966508" h="3210625">
                <a:moveTo>
                  <a:pt x="0" y="0"/>
                </a:moveTo>
                <a:lnTo>
                  <a:pt x="1966508" y="0"/>
                </a:lnTo>
                <a:lnTo>
                  <a:pt x="1966508" y="3210626"/>
                </a:lnTo>
                <a:lnTo>
                  <a:pt x="0" y="3210626"/>
                </a:lnTo>
                <a:lnTo>
                  <a:pt x="0" y="0"/>
                </a:lnTo>
                <a:close/>
              </a:path>
            </a:pathLst>
          </a:custGeom>
          <a:blipFill>
            <a:blip r:embed="rId3"/>
            <a:stretch>
              <a:fillRect/>
            </a:stretch>
          </a:blipFill>
        </p:spPr>
      </p:sp>
      <p:sp>
        <p:nvSpPr>
          <p:cNvPr id="11" name="Freeform 11"/>
          <p:cNvSpPr/>
          <p:nvPr/>
        </p:nvSpPr>
        <p:spPr>
          <a:xfrm rot="-939999">
            <a:off x="872490" y="4201160"/>
            <a:ext cx="2057400" cy="529590"/>
          </a:xfrm>
          <a:custGeom>
            <a:avLst/>
            <a:gdLst/>
            <a:ahLst/>
            <a:cxnLst/>
            <a:rect l="l" t="t" r="r" b="b"/>
            <a:pathLst>
              <a:path w="3747275" h="1362645">
                <a:moveTo>
                  <a:pt x="0" y="0"/>
                </a:moveTo>
                <a:lnTo>
                  <a:pt x="3747275" y="0"/>
                </a:lnTo>
                <a:lnTo>
                  <a:pt x="3747275" y="1362645"/>
                </a:lnTo>
                <a:lnTo>
                  <a:pt x="0" y="13626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Google Shape;244;p5"/>
          <p:cNvSpPr/>
          <p:nvPr/>
        </p:nvSpPr>
        <p:spPr>
          <a:xfrm>
            <a:off x="230099" y="1389617"/>
            <a:ext cx="3567002"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Cadre de projet (3/3)</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500"/>
                                        <p:tgtEl>
                                          <p:spTgt spid="278"/>
                                        </p:tgtEl>
                                        <p:attrNameLst>
                                          <p:attrName>ppt_y</p:attrName>
                                        </p:attrNameLst>
                                      </p:cBhvr>
                                      <p:tavLst>
                                        <p:tav tm="0">
                                          <p:val>
                                            <p:strVal val="#ppt_y+#ppt_h*1.125000"/>
                                          </p:val>
                                        </p:tav>
                                        <p:tav tm="100000">
                                          <p:val>
                                            <p:strVal val="#ppt_y"/>
                                          </p:val>
                                        </p:tav>
                                      </p:tavLst>
                                    </p:anim>
                                    <p:animEffect transition="in" filter="wipe(up)">
                                      <p:cBhvr>
                                        <p:cTn id="8" dur="500"/>
                                        <p:tgtEl>
                                          <p:spTgt spid="27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85"/>
                                        </p:tgtEl>
                                        <p:attrNameLst>
                                          <p:attrName>style.visibility</p:attrName>
                                        </p:attrNameLst>
                                      </p:cBhvr>
                                      <p:to>
                                        <p:strVal val="visible"/>
                                      </p:to>
                                    </p:set>
                                    <p:anim calcmode="lin" valueType="num">
                                      <p:cBhvr additive="base">
                                        <p:cTn id="11" dur="500"/>
                                        <p:tgtEl>
                                          <p:spTgt spid="285"/>
                                        </p:tgtEl>
                                        <p:attrNameLst>
                                          <p:attrName>ppt_y</p:attrName>
                                        </p:attrNameLst>
                                      </p:cBhvr>
                                      <p:tavLst>
                                        <p:tav tm="0">
                                          <p:val>
                                            <p:strVal val="#ppt_y+#ppt_h*1.125000"/>
                                          </p:val>
                                        </p:tav>
                                        <p:tav tm="100000">
                                          <p:val>
                                            <p:strVal val="#ppt_y"/>
                                          </p:val>
                                        </p:tav>
                                      </p:tavLst>
                                    </p:anim>
                                    <p:animEffect transition="in" filter="wipe(up)">
                                      <p:cBhvr>
                                        <p:cTn id="12" dur="500"/>
                                        <p:tgtEl>
                                          <p:spTgt spid="28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87"/>
                                        </p:tgtEl>
                                        <p:attrNameLst>
                                          <p:attrName>style.visibility</p:attrName>
                                        </p:attrNameLst>
                                      </p:cBhvr>
                                      <p:to>
                                        <p:strVal val="visible"/>
                                      </p:to>
                                    </p:set>
                                    <p:anim calcmode="lin" valueType="num">
                                      <p:cBhvr additive="base">
                                        <p:cTn id="15" dur="500"/>
                                        <p:tgtEl>
                                          <p:spTgt spid="287"/>
                                        </p:tgtEl>
                                        <p:attrNameLst>
                                          <p:attrName>ppt_y</p:attrName>
                                        </p:attrNameLst>
                                      </p:cBhvr>
                                      <p:tavLst>
                                        <p:tav tm="0">
                                          <p:val>
                                            <p:strVal val="#ppt_y+#ppt_h*1.125000"/>
                                          </p:val>
                                        </p:tav>
                                        <p:tav tm="100000">
                                          <p:val>
                                            <p:strVal val="#ppt_y"/>
                                          </p:val>
                                        </p:tav>
                                      </p:tavLst>
                                    </p:anim>
                                    <p:animEffect transition="in" filter="wipe(up)">
                                      <p:cBhvr>
                                        <p:cTn id="16" dur="500"/>
                                        <p:tgtEl>
                                          <p:spTgt spid="287"/>
                                        </p:tgtEl>
                                      </p:cBhvr>
                                    </p:animEffect>
                                  </p:childTnLst>
                                </p:cTn>
                              </p:par>
                              <p:par>
                                <p:cTn id="17" presetID="12" presetClass="entr" presetSubtype="4"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 calcmode="lin" valueType="num">
                                      <p:cBhvr additive="base">
                                        <p:cTn id="19" dur="500"/>
                                        <p:tgtEl>
                                          <p:spTgt spid="277"/>
                                        </p:tgtEl>
                                        <p:attrNameLst>
                                          <p:attrName>ppt_y</p:attrName>
                                        </p:attrNameLst>
                                      </p:cBhvr>
                                      <p:tavLst>
                                        <p:tav tm="0">
                                          <p:val>
                                            <p:strVal val="#ppt_y+#ppt_h*1.125000"/>
                                          </p:val>
                                        </p:tav>
                                        <p:tav tm="100000">
                                          <p:val>
                                            <p:strVal val="#ppt_y"/>
                                          </p:val>
                                        </p:tav>
                                      </p:tavLst>
                                    </p:anim>
                                    <p:animEffect transition="in" filter="wipe(up)">
                                      <p:cBhvr>
                                        <p:cTn id="20" dur="500"/>
                                        <p:tgtEl>
                                          <p:spTgt spid="277"/>
                                        </p:tgtEl>
                                      </p:cBhvr>
                                    </p:animEffect>
                                  </p:childTnLst>
                                </p:cTn>
                              </p:par>
                              <p:par>
                                <p:cTn id="21" presetID="12" presetClass="entr" presetSubtype="4" fill="hold" nodeType="withEffect">
                                  <p:stCondLst>
                                    <p:cond delay="0"/>
                                  </p:stCondLst>
                                  <p:childTnLst>
                                    <p:set>
                                      <p:cBhvr>
                                        <p:cTn id="22" dur="1" fill="hold">
                                          <p:stCondLst>
                                            <p:cond delay="0"/>
                                          </p:stCondLst>
                                        </p:cTn>
                                        <p:tgtEl>
                                          <p:spTgt spid="282"/>
                                        </p:tgtEl>
                                        <p:attrNameLst>
                                          <p:attrName>style.visibility</p:attrName>
                                        </p:attrNameLst>
                                      </p:cBhvr>
                                      <p:to>
                                        <p:strVal val="visible"/>
                                      </p:to>
                                    </p:set>
                                    <p:anim calcmode="lin" valueType="num">
                                      <p:cBhvr additive="base">
                                        <p:cTn id="23" dur="500"/>
                                        <p:tgtEl>
                                          <p:spTgt spid="282"/>
                                        </p:tgtEl>
                                        <p:attrNameLst>
                                          <p:attrName>ppt_y</p:attrName>
                                        </p:attrNameLst>
                                      </p:cBhvr>
                                      <p:tavLst>
                                        <p:tav tm="0">
                                          <p:val>
                                            <p:strVal val="#ppt_y+#ppt_h*1.125000"/>
                                          </p:val>
                                        </p:tav>
                                        <p:tav tm="100000">
                                          <p:val>
                                            <p:strVal val="#ppt_y"/>
                                          </p:val>
                                        </p:tav>
                                      </p:tavLst>
                                    </p:anim>
                                    <p:animEffect transition="in" filter="wipe(up)">
                                      <p:cBhvr>
                                        <p:cTn id="24" dur="500"/>
                                        <p:tgtEl>
                                          <p:spTgt spid="282"/>
                                        </p:tgtEl>
                                      </p:cBhvr>
                                    </p:animEffect>
                                  </p:childTnLst>
                                </p:cTn>
                              </p:par>
                              <p:par>
                                <p:cTn id="25" presetID="12" presetClass="entr" presetSubtype="4"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 calcmode="lin" valueType="num">
                                      <p:cBhvr additive="base">
                                        <p:cTn id="27" dur="500"/>
                                        <p:tgtEl>
                                          <p:spTgt spid="283"/>
                                        </p:tgtEl>
                                        <p:attrNameLst>
                                          <p:attrName>ppt_y</p:attrName>
                                        </p:attrNameLst>
                                      </p:cBhvr>
                                      <p:tavLst>
                                        <p:tav tm="0">
                                          <p:val>
                                            <p:strVal val="#ppt_y+#ppt_h*1.125000"/>
                                          </p:val>
                                        </p:tav>
                                        <p:tav tm="100000">
                                          <p:val>
                                            <p:strVal val="#ppt_y"/>
                                          </p:val>
                                        </p:tav>
                                      </p:tavLst>
                                    </p:anim>
                                    <p:animEffect transition="in" filter="wipe(up)">
                                      <p:cBhvr>
                                        <p:cTn id="28"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p:bldP spid="287" grpId="0"/>
      <p:bldP spid="285" grpId="1"/>
      <p:bldP spid="28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92" name="Shape 292"/>
        <p:cNvGrpSpPr/>
        <p:nvPr/>
      </p:nvGrpSpPr>
      <p:grpSpPr>
        <a:xfrm>
          <a:off x="0" y="0"/>
          <a:ext cx="0" cy="0"/>
          <a:chOff x="0" y="0"/>
          <a:chExt cx="0" cy="0"/>
        </a:xfrm>
      </p:grpSpPr>
      <p:sp>
        <p:nvSpPr>
          <p:cNvPr id="300" name="Google Shape;300;p7"/>
          <p:cNvSpPr/>
          <p:nvPr/>
        </p:nvSpPr>
        <p:spPr>
          <a:xfrm>
            <a:off x="7998676" y="3018685"/>
            <a:ext cx="419360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rgbClr val="190103"/>
                </a:solidFill>
                <a:latin typeface="Times New Roman" panose="02020603050405020304"/>
                <a:ea typeface="Times New Roman" panose="02020603050405020304"/>
                <a:cs typeface="Times New Roman" panose="02020603050405020304"/>
                <a:sym typeface="Times New Roman" panose="02020603050405020304"/>
              </a:rPr>
              <a:t>Sprint 1</a:t>
            </a:r>
            <a:endParaRPr lang="fr-FR" sz="18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18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r>
              <a:rPr lang="fr-FR" sz="1800">
                <a:solidFill>
                  <a:srgbClr val="190103"/>
                </a:solidFill>
                <a:latin typeface="Calibri" panose="020F0502020204030204"/>
                <a:ea typeface="Calibri" panose="020F0502020204030204"/>
                <a:cs typeface="Calibri" panose="020F0502020204030204"/>
                <a:sym typeface="Calibri" panose="020F0502020204030204"/>
              </a:rPr>
              <a:t>Mise en place d’un Data Warehouse</a:t>
            </a:r>
            <a:r>
              <a:rPr lang="fr-FR" sz="1800">
                <a:solidFill>
                  <a:srgbClr val="190103"/>
                </a:solidFill>
                <a:latin typeface="Times New Roman" panose="02020603050405020304"/>
                <a:ea typeface="Times New Roman" panose="02020603050405020304"/>
                <a:cs typeface="Times New Roman" panose="02020603050405020304"/>
                <a:sym typeface="Times New Roman" panose="02020603050405020304"/>
              </a:rPr>
              <a:t>.</a:t>
            </a:r>
            <a:endParaRPr lang="fr-FR" sz="180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2" name="Google Shape;302;p7"/>
          <p:cNvSpPr/>
          <p:nvPr/>
        </p:nvSpPr>
        <p:spPr>
          <a:xfrm>
            <a:off x="8112027" y="4365215"/>
            <a:ext cx="3998306" cy="9207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rgbClr val="190103"/>
                </a:solidFill>
                <a:latin typeface="Times New Roman" panose="02020603050405020304"/>
                <a:ea typeface="Times New Roman" panose="02020603050405020304"/>
                <a:cs typeface="Times New Roman" panose="02020603050405020304"/>
                <a:sym typeface="Times New Roman" panose="02020603050405020304"/>
              </a:rPr>
              <a:t>Sprint 2</a:t>
            </a:r>
            <a:endParaRPr sz="18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r>
              <a:rPr lang="fr-FR" sz="1800">
                <a:solidFill>
                  <a:srgbClr val="190103"/>
                </a:solidFill>
                <a:latin typeface="Calibri" panose="020F0502020204030204"/>
                <a:ea typeface="Calibri" panose="020F0502020204030204"/>
                <a:cs typeface="Calibri" panose="020F0502020204030204"/>
                <a:sym typeface="Calibri" panose="020F0502020204030204"/>
              </a:rPr>
              <a:t>Création des tableaux de bord et les mettre à jour</a:t>
            </a:r>
            <a:endParaRPr lang="fr-FR" sz="180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3" name="Google Shape;303;p7"/>
          <p:cNvSpPr txBox="1"/>
          <p:nvPr>
            <p:ph type="sldNum" idx="12"/>
          </p:nvPr>
        </p:nvSpPr>
        <p:spPr>
          <a:xfrm>
            <a:off x="11672108" y="6477289"/>
            <a:ext cx="355682"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rPr>
              <a:t>7</a:t>
            </a:r>
            <a:endPar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7" name="Google Shape;307;p7"/>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lstStyle/>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40"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141"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3"/>
          <p:cNvSpPr/>
          <p:nvPr/>
        </p:nvSpPr>
        <p:spPr>
          <a:xfrm>
            <a:off x="6600059" y="233056"/>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5" name="Google Shape;145;p3"/>
          <p:cNvSpPr/>
          <p:nvPr/>
        </p:nvSpPr>
        <p:spPr>
          <a:xfrm>
            <a:off x="8688960" y="23326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4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0" name="Picture 99"/>
          <p:cNvPicPr/>
          <p:nvPr/>
        </p:nvPicPr>
        <p:blipFill>
          <a:blip r:embed="rId1"/>
          <a:stretch>
            <a:fillRect/>
          </a:stretch>
        </p:blipFill>
        <p:spPr>
          <a:xfrm>
            <a:off x="407035" y="2637155"/>
            <a:ext cx="7284085" cy="2760980"/>
          </a:xfrm>
          <a:prstGeom prst="rect">
            <a:avLst/>
          </a:prstGeom>
          <a:noFill/>
          <a:ln w="9525">
            <a:noFill/>
          </a:ln>
        </p:spPr>
      </p:pic>
      <p:sp>
        <p:nvSpPr>
          <p:cNvPr id="2" name="Google Shape;244;p5"/>
          <p:cNvSpPr/>
          <p:nvPr/>
        </p:nvSpPr>
        <p:spPr>
          <a:xfrm>
            <a:off x="229870" y="1389380"/>
            <a:ext cx="5829935" cy="520700"/>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Méthode adoptée et outils techniques</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6" name="Google Shape;326;p8"/>
          <p:cNvSpPr/>
          <p:nvPr/>
        </p:nvSpPr>
        <p:spPr>
          <a:xfrm>
            <a:off x="306070" y="1871345"/>
            <a:ext cx="4097020" cy="705485"/>
          </a:xfrm>
          <a:prstGeom prst="rect">
            <a:avLst/>
          </a:prstGeom>
          <a:noFill/>
          <a:ln>
            <a:noFill/>
          </a:ln>
        </p:spPr>
        <p:txBody>
          <a:bodyPr spcFirstLastPara="1" wrap="square" lIns="91425" tIns="45700" rIns="91425" bIns="45700" anchor="t" anchorCtr="0">
            <a:spAutoFit/>
          </a:bodyPr>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215900" algn="l" rtl="0">
              <a:spcBef>
                <a:spcPts val="0"/>
              </a:spcBef>
              <a:spcAft>
                <a:spcPts val="0"/>
              </a:spcAft>
              <a:buClr>
                <a:schemeClr val="dk1"/>
              </a:buClr>
              <a:buSzPts val="2000"/>
              <a:buFont typeface="Noto Sans Symbols"/>
              <a:buNone/>
            </a:pPr>
            <a:endParaRPr sz="2000">
              <a:solidFill>
                <a:srgbClr val="9E978E"/>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00"/>
                                        </p:tgtEl>
                                        <p:attrNameLst>
                                          <p:attrName>style.visibility</p:attrName>
                                        </p:attrNameLst>
                                      </p:cBhvr>
                                      <p:to>
                                        <p:strVal val="visible"/>
                                      </p:to>
                                    </p:set>
                                    <p:animEffect transition="in" filter="fade">
                                      <p:cBhvr>
                                        <p:cTn id="13" dur="1000"/>
                                        <p:tgtEl>
                                          <p:spTgt spid="3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2"/>
                                        </p:tgtEl>
                                        <p:attrNameLst>
                                          <p:attrName>style.visibility</p:attrName>
                                        </p:attrNameLst>
                                      </p:cBhvr>
                                      <p:to>
                                        <p:strVal val="visible"/>
                                      </p:to>
                                    </p:set>
                                    <p:animEffect transition="in" filter="fade">
                                      <p:cBhvr>
                                        <p:cTn id="18"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24" name="Shape 324"/>
        <p:cNvGrpSpPr/>
        <p:nvPr/>
      </p:nvGrpSpPr>
      <p:grpSpPr>
        <a:xfrm>
          <a:off x="0" y="0"/>
          <a:ext cx="0" cy="0"/>
          <a:chOff x="0" y="0"/>
          <a:chExt cx="0" cy="0"/>
        </a:xfrm>
      </p:grpSpPr>
      <p:sp>
        <p:nvSpPr>
          <p:cNvPr id="326" name="Google Shape;326;p8"/>
          <p:cNvSpPr/>
          <p:nvPr/>
        </p:nvSpPr>
        <p:spPr>
          <a:xfrm>
            <a:off x="306089" y="1871603"/>
            <a:ext cx="2266967" cy="70788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Choix des outils</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215900" algn="l" rtl="0">
              <a:spcBef>
                <a:spcPts val="0"/>
              </a:spcBef>
              <a:spcAft>
                <a:spcPts val="0"/>
              </a:spcAft>
              <a:buClr>
                <a:schemeClr val="dk1"/>
              </a:buClr>
              <a:buSzPts val="2000"/>
              <a:buFont typeface="Noto Sans Symbols"/>
              <a:buNone/>
            </a:pPr>
            <a:endParaRPr sz="2000">
              <a:solidFill>
                <a:srgbClr val="9E978E"/>
              </a:solidFill>
              <a:latin typeface="Calibri" panose="020F0502020204030204"/>
              <a:ea typeface="Calibri" panose="020F0502020204030204"/>
              <a:cs typeface="Calibri" panose="020F0502020204030204"/>
              <a:sym typeface="Calibri" panose="020F0502020204030204"/>
            </a:endParaRPr>
          </a:p>
        </p:txBody>
      </p:sp>
      <p:cxnSp>
        <p:nvCxnSpPr>
          <p:cNvPr id="327" name="Google Shape;327;p8"/>
          <p:cNvCxnSpPr/>
          <p:nvPr/>
        </p:nvCxnSpPr>
        <p:spPr>
          <a:xfrm>
            <a:off x="5502812" y="4693332"/>
            <a:ext cx="1854200" cy="11176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28" name="Google Shape;328;p8"/>
          <p:cNvCxnSpPr/>
          <p:nvPr/>
        </p:nvCxnSpPr>
        <p:spPr>
          <a:xfrm>
            <a:off x="6036212" y="3029632"/>
            <a:ext cx="1790700" cy="10923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29" name="Google Shape;329;p8"/>
          <p:cNvCxnSpPr/>
          <p:nvPr/>
        </p:nvCxnSpPr>
        <p:spPr>
          <a:xfrm rot="10800000" flipH="1">
            <a:off x="3801012" y="4464732"/>
            <a:ext cx="2311400" cy="10668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30" name="Google Shape;330;p8"/>
          <p:cNvCxnSpPr/>
          <p:nvPr/>
        </p:nvCxnSpPr>
        <p:spPr>
          <a:xfrm rot="10800000" flipH="1">
            <a:off x="2797712" y="2851832"/>
            <a:ext cx="2121000" cy="12573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31" name="Google Shape;331;p8"/>
          <p:cNvCxnSpPr/>
          <p:nvPr/>
        </p:nvCxnSpPr>
        <p:spPr>
          <a:xfrm rot="10800000" flipH="1">
            <a:off x="8144412" y="3347032"/>
            <a:ext cx="901800" cy="20448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32" name="Google Shape;332;p8"/>
          <p:cNvCxnSpPr/>
          <p:nvPr/>
        </p:nvCxnSpPr>
        <p:spPr>
          <a:xfrm rot="10800000" flipH="1">
            <a:off x="6722012" y="2610632"/>
            <a:ext cx="838200" cy="19176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sp>
        <p:nvSpPr>
          <p:cNvPr id="333" name="Google Shape;333;p8"/>
          <p:cNvSpPr/>
          <p:nvPr/>
        </p:nvSpPr>
        <p:spPr>
          <a:xfrm>
            <a:off x="4040145" y="2413034"/>
            <a:ext cx="2667001" cy="2667001"/>
          </a:xfrm>
          <a:custGeom>
            <a:avLst/>
            <a:gdLst/>
            <a:ahLst/>
            <a:cxnLst/>
            <a:rect l="l" t="t" r="r" b="b"/>
            <a:pathLst>
              <a:path w="2116" h="2116" extrusionOk="0">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2D869E"/>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4" name="Google Shape;334;p8"/>
          <p:cNvSpPr/>
          <p:nvPr/>
        </p:nvSpPr>
        <p:spPr>
          <a:xfrm>
            <a:off x="1703531" y="3688655"/>
            <a:ext cx="2562358" cy="2319339"/>
          </a:xfrm>
          <a:custGeom>
            <a:avLst/>
            <a:gdLst/>
            <a:ahLst/>
            <a:cxnLst/>
            <a:rect l="l" t="t" r="r" b="b"/>
            <a:pathLst>
              <a:path w="1840" h="1840" extrusionOk="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B1D2DB"/>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5" name="Google Shape;335;p8"/>
          <p:cNvSpPr/>
          <p:nvPr/>
        </p:nvSpPr>
        <p:spPr>
          <a:xfrm>
            <a:off x="6365353" y="3688854"/>
            <a:ext cx="2319338" cy="2319338"/>
          </a:xfrm>
          <a:custGeom>
            <a:avLst/>
            <a:gdLst/>
            <a:ahLst/>
            <a:cxnLst/>
            <a:rect l="l" t="t" r="r" b="b"/>
            <a:pathLst>
              <a:path w="1840" h="1840" extrusionOk="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D47E"/>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336" name="Google Shape;336;p8"/>
          <p:cNvPicPr preferRelativeResize="0"/>
          <p:nvPr/>
        </p:nvPicPr>
        <p:blipFill rotWithShape="1">
          <a:blip r:embed="rId1"/>
          <a:srcRect/>
          <a:stretch>
            <a:fillRect/>
          </a:stretch>
        </p:blipFill>
        <p:spPr>
          <a:xfrm>
            <a:off x="4769360" y="3029731"/>
            <a:ext cx="1327998" cy="1409601"/>
          </a:xfrm>
          <a:prstGeom prst="rect">
            <a:avLst/>
          </a:prstGeom>
          <a:noFill/>
          <a:ln>
            <a:noFill/>
          </a:ln>
        </p:spPr>
      </p:pic>
      <p:pic>
        <p:nvPicPr>
          <p:cNvPr id="337" name="Google Shape;337;p8"/>
          <p:cNvPicPr preferRelativeResize="0"/>
          <p:nvPr/>
        </p:nvPicPr>
        <p:blipFill rotWithShape="1">
          <a:blip r:embed="rId2"/>
          <a:srcRect/>
          <a:stretch>
            <a:fillRect/>
          </a:stretch>
        </p:blipFill>
        <p:spPr>
          <a:xfrm>
            <a:off x="6527632" y="3886241"/>
            <a:ext cx="1924564" cy="1924564"/>
          </a:xfrm>
          <a:prstGeom prst="rect">
            <a:avLst/>
          </a:prstGeom>
          <a:noFill/>
          <a:ln>
            <a:noFill/>
          </a:ln>
        </p:spPr>
      </p:pic>
      <p:sp>
        <p:nvSpPr>
          <p:cNvPr id="338" name="Google Shape;338;p8"/>
          <p:cNvSpPr/>
          <p:nvPr/>
        </p:nvSpPr>
        <p:spPr>
          <a:xfrm>
            <a:off x="7392142" y="1556157"/>
            <a:ext cx="2319338" cy="2319338"/>
          </a:xfrm>
          <a:custGeom>
            <a:avLst/>
            <a:gdLst/>
            <a:ahLst/>
            <a:cxnLst/>
            <a:rect l="l" t="t" r="r" b="b"/>
            <a:pathLst>
              <a:path w="1840" h="1840" extrusionOk="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C000"/>
          </a:solidFill>
          <a:ln>
            <a:solidFill>
              <a:srgbClr val="FFC000"/>
            </a:solid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339" name="Google Shape;339;p8"/>
          <p:cNvPicPr preferRelativeResize="0"/>
          <p:nvPr/>
        </p:nvPicPr>
        <p:blipFill rotWithShape="1">
          <a:blip r:embed="rId3"/>
          <a:srcRect/>
          <a:stretch>
            <a:fillRect/>
          </a:stretch>
        </p:blipFill>
        <p:spPr>
          <a:xfrm>
            <a:off x="2164224" y="4521965"/>
            <a:ext cx="1461764" cy="660858"/>
          </a:xfrm>
          <a:prstGeom prst="rect">
            <a:avLst/>
          </a:prstGeom>
          <a:noFill/>
          <a:ln>
            <a:noFill/>
          </a:ln>
        </p:spPr>
      </p:pic>
      <p:sp>
        <p:nvSpPr>
          <p:cNvPr id="354" name="Google Shape;354;p8"/>
          <p:cNvSpPr txBox="1"/>
          <p:nvPr>
            <p:ph type="sldNum" idx="12"/>
          </p:nvPr>
        </p:nvSpPr>
        <p:spPr>
          <a:xfrm>
            <a:off x="11671935" y="6477000"/>
            <a:ext cx="499745" cy="3810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rPr>
              <a:t>8</a:t>
            </a:r>
            <a:endParaRPr lang="fr-FR" sz="17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7" name="Picture 106"/>
          <p:cNvPicPr/>
          <p:nvPr/>
        </p:nvPicPr>
        <p:blipFill>
          <a:blip r:embed="rId4"/>
          <a:stretch>
            <a:fillRect/>
          </a:stretch>
        </p:blipFill>
        <p:spPr>
          <a:xfrm>
            <a:off x="8043545" y="2183130"/>
            <a:ext cx="1024255" cy="1058545"/>
          </a:xfrm>
          <a:prstGeom prst="rect">
            <a:avLst/>
          </a:prstGeom>
          <a:noFill/>
          <a:ln w="9525">
            <a:noFill/>
          </a:ln>
        </p:spPr>
      </p:pic>
      <p:sp>
        <p:nvSpPr>
          <p:cNvPr id="2" name="Google Shape;244;p5"/>
          <p:cNvSpPr/>
          <p:nvPr/>
        </p:nvSpPr>
        <p:spPr>
          <a:xfrm>
            <a:off x="229870" y="1389380"/>
            <a:ext cx="5829935" cy="520700"/>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Méthode adoptée et outils techniques</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07" name="Google Shape;307;p7"/>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3"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3"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3;p3"/>
          <p:cNvSpPr/>
          <p:nvPr/>
        </p:nvSpPr>
        <p:spPr>
          <a:xfrm>
            <a:off x="6600059" y="233056"/>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5;p3"/>
          <p:cNvSpPr/>
          <p:nvPr/>
        </p:nvSpPr>
        <p:spPr>
          <a:xfrm>
            <a:off x="8688960" y="23326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8"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3250" fill="hold"/>
                                        <p:tgtEl>
                                          <p:spTgt spid="334"/>
                                        </p:tgtEl>
                                        <p:attrNameLst>
                                          <p:attrName>r</p:attrName>
                                        </p:attrNameLst>
                                      </p:cBhvr>
                                    </p:animRot>
                                  </p:childTnLst>
                                </p:cTn>
                              </p:par>
                              <p:par>
                                <p:cTn id="7" presetID="12" presetClass="entr" presetSubtype="4" fill="hold" nodeType="withEffect">
                                  <p:stCondLst>
                                    <p:cond delay="0"/>
                                  </p:stCondLst>
                                  <p:childTnLst>
                                    <p:set>
                                      <p:cBhvr>
                                        <p:cTn id="8" dur="1" fill="hold">
                                          <p:stCondLst>
                                            <p:cond delay="0"/>
                                          </p:stCondLst>
                                        </p:cTn>
                                        <p:tgtEl>
                                          <p:spTgt spid="339"/>
                                        </p:tgtEl>
                                        <p:attrNameLst>
                                          <p:attrName>style.visibility</p:attrName>
                                        </p:attrNameLst>
                                      </p:cBhvr>
                                      <p:to>
                                        <p:strVal val="visible"/>
                                      </p:to>
                                    </p:set>
                                    <p:anim calcmode="lin" valueType="num">
                                      <p:cBhvr additive="base">
                                        <p:cTn id="9" dur="500"/>
                                        <p:tgtEl>
                                          <p:spTgt spid="339"/>
                                        </p:tgtEl>
                                        <p:attrNameLst>
                                          <p:attrName>ppt_y</p:attrName>
                                        </p:attrNameLst>
                                      </p:cBhvr>
                                      <p:tavLst>
                                        <p:tav tm="0">
                                          <p:val>
                                            <p:strVal val="#ppt_y+#ppt_h*1.125000"/>
                                          </p:val>
                                        </p:tav>
                                        <p:tav tm="100000">
                                          <p:val>
                                            <p:strVal val="#ppt_y"/>
                                          </p:val>
                                        </p:tav>
                                      </p:tavLst>
                                    </p:anim>
                                    <p:animEffect transition="in" filter="wipe(up)">
                                      <p:cBhvr>
                                        <p:cTn id="10" dur="500"/>
                                        <p:tgtEl>
                                          <p:spTgt spid="339"/>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21600000">
                                      <p:cBhvr>
                                        <p:cTn id="14" dur="3250" fill="hold"/>
                                        <p:tgtEl>
                                          <p:spTgt spid="333"/>
                                        </p:tgtEl>
                                        <p:attrNameLst>
                                          <p:attrName>r</p:attrName>
                                        </p:attrNameLst>
                                      </p:cBhvr>
                                    </p:animRot>
                                  </p:childTnLst>
                                </p:cTn>
                              </p:par>
                              <p:par>
                                <p:cTn id="15" presetID="12" presetClass="entr" presetSubtype="4" fill="hold" nodeType="withEffect">
                                  <p:stCondLst>
                                    <p:cond delay="0"/>
                                  </p:stCondLst>
                                  <p:childTnLst>
                                    <p:set>
                                      <p:cBhvr>
                                        <p:cTn id="16" dur="1" fill="hold">
                                          <p:stCondLst>
                                            <p:cond delay="0"/>
                                          </p:stCondLst>
                                        </p:cTn>
                                        <p:tgtEl>
                                          <p:spTgt spid="336"/>
                                        </p:tgtEl>
                                        <p:attrNameLst>
                                          <p:attrName>style.visibility</p:attrName>
                                        </p:attrNameLst>
                                      </p:cBhvr>
                                      <p:to>
                                        <p:strVal val="visible"/>
                                      </p:to>
                                    </p:set>
                                    <p:anim calcmode="lin" valueType="num">
                                      <p:cBhvr additive="base">
                                        <p:cTn id="17" dur="500"/>
                                        <p:tgtEl>
                                          <p:spTgt spid="336"/>
                                        </p:tgtEl>
                                        <p:attrNameLst>
                                          <p:attrName>ppt_y</p:attrName>
                                        </p:attrNameLst>
                                      </p:cBhvr>
                                      <p:tavLst>
                                        <p:tav tm="0">
                                          <p:val>
                                            <p:strVal val="#ppt_y+#ppt_h*1.125000"/>
                                          </p:val>
                                        </p:tav>
                                        <p:tav tm="100000">
                                          <p:val>
                                            <p:strVal val="#ppt_y"/>
                                          </p:val>
                                        </p:tav>
                                      </p:tavLst>
                                    </p:anim>
                                    <p:animEffect transition="in" filter="wipe(up)">
                                      <p:cBhvr>
                                        <p:cTn id="18" dur="500"/>
                                        <p:tgtEl>
                                          <p:spTgt spid="336"/>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3250" fill="hold"/>
                                        <p:tgtEl>
                                          <p:spTgt spid="335"/>
                                        </p:tgtEl>
                                        <p:attrNameLst>
                                          <p:attrName>r</p:attrName>
                                        </p:attrNameLst>
                                      </p:cBhvr>
                                    </p:animRot>
                                  </p:childTnLst>
                                </p:cTn>
                              </p:par>
                              <p:par>
                                <p:cTn id="23" presetID="12" presetClass="entr" presetSubtype="4" fill="hold" nodeType="withEffect">
                                  <p:stCondLst>
                                    <p:cond delay="0"/>
                                  </p:stCondLst>
                                  <p:childTnLst>
                                    <p:set>
                                      <p:cBhvr>
                                        <p:cTn id="24" dur="1" fill="hold">
                                          <p:stCondLst>
                                            <p:cond delay="0"/>
                                          </p:stCondLst>
                                        </p:cTn>
                                        <p:tgtEl>
                                          <p:spTgt spid="337"/>
                                        </p:tgtEl>
                                        <p:attrNameLst>
                                          <p:attrName>style.visibility</p:attrName>
                                        </p:attrNameLst>
                                      </p:cBhvr>
                                      <p:to>
                                        <p:strVal val="visible"/>
                                      </p:to>
                                    </p:set>
                                    <p:anim calcmode="lin" valueType="num">
                                      <p:cBhvr additive="base">
                                        <p:cTn id="25" dur="500"/>
                                        <p:tgtEl>
                                          <p:spTgt spid="337"/>
                                        </p:tgtEl>
                                        <p:attrNameLst>
                                          <p:attrName>ppt_y</p:attrName>
                                        </p:attrNameLst>
                                      </p:cBhvr>
                                      <p:tavLst>
                                        <p:tav tm="0">
                                          <p:val>
                                            <p:strVal val="#ppt_y+#ppt_h*1.125000"/>
                                          </p:val>
                                        </p:tav>
                                        <p:tav tm="100000">
                                          <p:val>
                                            <p:strVal val="#ppt_y"/>
                                          </p:val>
                                        </p:tav>
                                      </p:tavLst>
                                    </p:anim>
                                    <p:animEffect transition="in" filter="wipe(up)">
                                      <p:cBhvr>
                                        <p:cTn id="26" dur="500"/>
                                        <p:tgtEl>
                                          <p:spTgt spid="337"/>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mph" presetSubtype="0" fill="hold" nodeType="clickEffect">
                                  <p:stCondLst>
                                    <p:cond delay="0"/>
                                  </p:stCondLst>
                                  <p:childTnLst>
                                    <p:animRot by="-21600000">
                                      <p:cBhvr>
                                        <p:cTn id="30" dur="3250" fill="hold"/>
                                        <p:tgtEl>
                                          <p:spTgt spid="338"/>
                                        </p:tgtEl>
                                        <p:attrNameLst>
                                          <p:attrName>r</p:attrName>
                                        </p:attrNameLst>
                                      </p:cBhvr>
                                    </p:animRot>
                                  </p:childTnLst>
                                </p:cTn>
                              </p:par>
                              <p:par>
                                <p:cTn id="31" presetID="12" presetClass="entr" presetSubtype="4"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anim calcmode="lin" valueType="num">
                                      <p:cBhvr additive="base">
                                        <p:cTn id="33" dur="500"/>
                                        <p:tgtEl>
                                          <p:spTgt spid="107"/>
                                        </p:tgtEl>
                                        <p:attrNameLst>
                                          <p:attrName>ppt_y</p:attrName>
                                        </p:attrNameLst>
                                      </p:cBhvr>
                                      <p:tavLst>
                                        <p:tav tm="0">
                                          <p:val>
                                            <p:strVal val="#ppt_y+#ppt_h*1.125000"/>
                                          </p:val>
                                        </p:tav>
                                        <p:tav tm="100000">
                                          <p:val>
                                            <p:strVal val="#ppt_y"/>
                                          </p:val>
                                        </p:tav>
                                      </p:tavLst>
                                    </p:anim>
                                    <p:animEffect transition="in" filter="wipe(up)">
                                      <p:cBhvr>
                                        <p:cTn id="34" dur="5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01" name="Shape 401"/>
        <p:cNvGrpSpPr/>
        <p:nvPr/>
      </p:nvGrpSpPr>
      <p:grpSpPr>
        <a:xfrm>
          <a:off x="0" y="0"/>
          <a:ext cx="0" cy="0"/>
          <a:chOff x="0" y="0"/>
          <a:chExt cx="0" cy="0"/>
        </a:xfrm>
      </p:grpSpPr>
      <p:sp>
        <p:nvSpPr>
          <p:cNvPr id="402" name="Google Shape;402;p10"/>
          <p:cNvSpPr/>
          <p:nvPr/>
        </p:nvSpPr>
        <p:spPr>
          <a:xfrm>
            <a:off x="561705" y="2648450"/>
            <a:ext cx="3251978" cy="455967"/>
          </a:xfrm>
          <a:prstGeom prst="roundRect">
            <a:avLst>
              <a:gd name="adj" fmla="val 50000"/>
            </a:avLst>
          </a:prstGeom>
          <a:solidFill>
            <a:srgbClr val="2244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403" name="Google Shape;403;p10"/>
          <p:cNvSpPr txBox="1"/>
          <p:nvPr/>
        </p:nvSpPr>
        <p:spPr>
          <a:xfrm>
            <a:off x="1055382" y="2646367"/>
            <a:ext cx="3073978" cy="3975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a:solidFill>
                  <a:schemeClr val="lt1"/>
                </a:solidFill>
                <a:latin typeface="Times New Roman" panose="02020603050405020304"/>
                <a:ea typeface="Times New Roman" panose="02020603050405020304"/>
                <a:cs typeface="Times New Roman" panose="02020603050405020304"/>
                <a:sym typeface="Times New Roman" panose="02020603050405020304"/>
              </a:rPr>
              <a:t>Suivi des controles</a:t>
            </a:r>
            <a:endParaRPr lang="fr-FR" sz="20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cxnSp>
        <p:nvCxnSpPr>
          <p:cNvPr id="404" name="Google Shape;404;p10"/>
          <p:cNvCxnSpPr>
            <a:stCxn id="402" idx="3"/>
          </p:cNvCxnSpPr>
          <p:nvPr/>
        </p:nvCxnSpPr>
        <p:spPr>
          <a:xfrm>
            <a:off x="3813683" y="2876434"/>
            <a:ext cx="456600" cy="0"/>
          </a:xfrm>
          <a:prstGeom prst="straightConnector1">
            <a:avLst/>
          </a:prstGeom>
          <a:noFill/>
          <a:ln w="19050" cap="flat" cmpd="sng">
            <a:solidFill>
              <a:srgbClr val="FFC000"/>
            </a:solidFill>
            <a:prstDash val="solid"/>
            <a:miter lim="800000"/>
            <a:headEnd type="none" w="sm" len="sm"/>
            <a:tailEnd type="none" w="sm" len="sm"/>
          </a:ln>
        </p:spPr>
      </p:cxnSp>
      <p:sp>
        <p:nvSpPr>
          <p:cNvPr id="405" name="Google Shape;405;p10"/>
          <p:cNvSpPr txBox="1"/>
          <p:nvPr/>
        </p:nvSpPr>
        <p:spPr>
          <a:xfrm>
            <a:off x="293779" y="3396440"/>
            <a:ext cx="3835581" cy="828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rgbClr val="190103"/>
                </a:solidFill>
                <a:latin typeface="Calibri" panose="020F0502020204030204"/>
                <a:ea typeface="Calibri" panose="020F0502020204030204"/>
                <a:cs typeface="Calibri" panose="020F0502020204030204"/>
                <a:sym typeface="Calibri" panose="020F0502020204030204"/>
              </a:rPr>
              <a:t> </a:t>
            </a:r>
            <a:endParaRPr lang="fr-FR" sz="1600">
              <a:solidFill>
                <a:srgbClr val="190103"/>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Clr>
                <a:srgbClr val="190103"/>
              </a:buClr>
              <a:buSzPts val="1600"/>
              <a:buFont typeface="Arial" panose="020B0604020202020204"/>
              <a:buChar char="•"/>
            </a:pPr>
            <a:r>
              <a:rPr lang="fr-FR" sz="1600">
                <a:solidFill>
                  <a:srgbClr val="190103"/>
                </a:solidFill>
                <a:latin typeface="Calibri" panose="020F0502020204030204"/>
                <a:ea typeface="Calibri" panose="020F0502020204030204"/>
                <a:cs typeface="Calibri" panose="020F0502020204030204"/>
                <a:sym typeface="Calibri" panose="020F0502020204030204"/>
              </a:rPr>
              <a:t>Taux de quantité controlée</a:t>
            </a:r>
            <a:endParaRPr lang="fr-FR" sz="1600">
              <a:solidFill>
                <a:srgbClr val="190103"/>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Clr>
                <a:srgbClr val="190103"/>
              </a:buClr>
              <a:buSzPts val="1600"/>
              <a:buFont typeface="Arial" panose="020B0604020202020204"/>
              <a:buChar char="•"/>
            </a:pPr>
            <a:r>
              <a:rPr lang="fr-FR" sz="1600">
                <a:solidFill>
                  <a:srgbClr val="190103"/>
                </a:solidFill>
                <a:latin typeface="Calibri" panose="020F0502020204030204"/>
                <a:ea typeface="Calibri" panose="020F0502020204030204"/>
                <a:cs typeface="Calibri" panose="020F0502020204030204"/>
                <a:sym typeface="Calibri" panose="020F0502020204030204"/>
              </a:rPr>
              <a:t>Taux de quantité non conforme</a:t>
            </a:r>
            <a:endParaRPr sz="180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06" name="Google Shape;406;p10"/>
          <p:cNvSpPr txBox="1"/>
          <p:nvPr/>
        </p:nvSpPr>
        <p:spPr>
          <a:xfrm>
            <a:off x="7864636" y="3277907"/>
            <a:ext cx="4253064" cy="58229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190103"/>
              </a:buClr>
              <a:buSzPts val="1600"/>
              <a:buFont typeface="Arial" panose="020B0604020202020204"/>
              <a:buChar char="•"/>
            </a:pPr>
            <a:r>
              <a:rPr lang="fr-FR" sz="1600">
                <a:solidFill>
                  <a:srgbClr val="190103"/>
                </a:solidFill>
                <a:latin typeface="Calibri" panose="020F0502020204030204"/>
                <a:ea typeface="Calibri" panose="020F0502020204030204"/>
                <a:cs typeface="Calibri" panose="020F0502020204030204"/>
                <a:sym typeface="Calibri" panose="020F0502020204030204"/>
              </a:rPr>
              <a:t>Taux de quantité retournée</a:t>
            </a:r>
            <a:endParaRPr lang="fr-FR" sz="1600">
              <a:solidFill>
                <a:srgbClr val="190103"/>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Clr>
                <a:srgbClr val="190103"/>
              </a:buClr>
              <a:buSzPts val="1600"/>
              <a:buFont typeface="Arial" panose="020B0604020202020204"/>
              <a:buChar char="•"/>
            </a:pPr>
            <a:r>
              <a:rPr lang="fr-FR" sz="1600">
                <a:solidFill>
                  <a:srgbClr val="190103"/>
                </a:solidFill>
                <a:latin typeface="Calibri" panose="020F0502020204030204"/>
                <a:ea typeface="Calibri" panose="020F0502020204030204"/>
                <a:cs typeface="Calibri" panose="020F0502020204030204"/>
                <a:sym typeface="Calibri" panose="020F0502020204030204"/>
              </a:rPr>
              <a:t>Taux de quantité non conforme</a:t>
            </a:r>
            <a:endParaRPr sz="1800">
              <a:solidFill>
                <a:srgbClr val="190103"/>
              </a:solidFill>
              <a:latin typeface="Calibri" panose="020F0502020204030204"/>
              <a:ea typeface="Calibri" panose="020F0502020204030204"/>
              <a:cs typeface="Calibri" panose="020F0502020204030204"/>
              <a:sym typeface="Calibri" panose="020F0502020204030204"/>
            </a:endParaRPr>
          </a:p>
        </p:txBody>
      </p:sp>
      <p:cxnSp>
        <p:nvCxnSpPr>
          <p:cNvPr id="407" name="Google Shape;407;p10"/>
          <p:cNvCxnSpPr/>
          <p:nvPr/>
        </p:nvCxnSpPr>
        <p:spPr>
          <a:xfrm rot="10800000">
            <a:off x="4269993" y="2876433"/>
            <a:ext cx="1239888" cy="482296"/>
          </a:xfrm>
          <a:prstGeom prst="straightConnector1">
            <a:avLst/>
          </a:prstGeom>
          <a:noFill/>
          <a:ln w="19050" cap="flat" cmpd="sng">
            <a:solidFill>
              <a:srgbClr val="FFC000"/>
            </a:solidFill>
            <a:prstDash val="solid"/>
            <a:miter lim="800000"/>
            <a:headEnd type="none" w="sm" len="sm"/>
            <a:tailEnd type="none" w="sm" len="sm"/>
          </a:ln>
        </p:spPr>
      </p:cxnSp>
      <p:sp>
        <p:nvSpPr>
          <p:cNvPr id="408" name="Google Shape;408;p10"/>
          <p:cNvSpPr/>
          <p:nvPr/>
        </p:nvSpPr>
        <p:spPr>
          <a:xfrm>
            <a:off x="4366560" y="2752185"/>
            <a:ext cx="3065490" cy="2985545"/>
          </a:xfrm>
          <a:prstGeom prst="ellipse">
            <a:avLst/>
          </a:prstGeom>
          <a:solidFill>
            <a:srgbClr val="CFCF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409" name="Google Shape;409;p10"/>
          <p:cNvSpPr/>
          <p:nvPr/>
        </p:nvSpPr>
        <p:spPr>
          <a:xfrm>
            <a:off x="4771769" y="3146826"/>
            <a:ext cx="2255073" cy="2196264"/>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410" name="Google Shape;410;p10"/>
          <p:cNvSpPr txBox="1"/>
          <p:nvPr/>
        </p:nvSpPr>
        <p:spPr>
          <a:xfrm>
            <a:off x="5204355" y="4743071"/>
            <a:ext cx="1404646"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a:solidFill>
                  <a:srgbClr val="000000"/>
                </a:solidFill>
                <a:latin typeface="Arial" panose="020B0604020202020204"/>
                <a:ea typeface="Arial" panose="020B0604020202020204"/>
                <a:cs typeface="Arial" panose="020B0604020202020204"/>
                <a:sym typeface="Arial" panose="020B0604020202020204"/>
              </a:rPr>
              <a:t>KPI</a:t>
            </a:r>
            <a:endParaRPr lang="fr-FR" sz="1800">
              <a:solidFill>
                <a:srgbClr val="000000"/>
              </a:solidFill>
              <a:latin typeface="Arial" panose="020B0604020202020204"/>
              <a:ea typeface="Arial" panose="020B0604020202020204"/>
              <a:cs typeface="Arial" panose="020B0604020202020204"/>
              <a:sym typeface="Arial" panose="020B0604020202020204"/>
            </a:endParaRPr>
          </a:p>
        </p:txBody>
      </p:sp>
      <p:pic>
        <p:nvPicPr>
          <p:cNvPr id="411" name="Google Shape;411;p10"/>
          <p:cNvPicPr preferRelativeResize="0"/>
          <p:nvPr/>
        </p:nvPicPr>
        <p:blipFill rotWithShape="1">
          <a:blip r:embed="rId1"/>
          <a:srcRect/>
          <a:stretch>
            <a:fillRect/>
          </a:stretch>
        </p:blipFill>
        <p:spPr>
          <a:xfrm>
            <a:off x="5382350" y="3611765"/>
            <a:ext cx="1166369" cy="1116050"/>
          </a:xfrm>
          <a:prstGeom prst="rect">
            <a:avLst/>
          </a:prstGeom>
          <a:noFill/>
          <a:ln>
            <a:noFill/>
          </a:ln>
        </p:spPr>
      </p:pic>
      <p:cxnSp>
        <p:nvCxnSpPr>
          <p:cNvPr id="412" name="Google Shape;412;p10"/>
          <p:cNvCxnSpPr/>
          <p:nvPr/>
        </p:nvCxnSpPr>
        <p:spPr>
          <a:xfrm rot="10800000" flipH="1">
            <a:off x="6983119" y="2846421"/>
            <a:ext cx="620259" cy="342986"/>
          </a:xfrm>
          <a:prstGeom prst="straightConnector1">
            <a:avLst/>
          </a:prstGeom>
          <a:noFill/>
          <a:ln w="19050" cap="flat" cmpd="sng">
            <a:solidFill>
              <a:srgbClr val="FFC000"/>
            </a:solidFill>
            <a:prstDash val="solid"/>
            <a:miter lim="800000"/>
            <a:headEnd type="none" w="sm" len="sm"/>
            <a:tailEnd type="none" w="sm" len="sm"/>
          </a:ln>
        </p:spPr>
      </p:cxnSp>
      <p:cxnSp>
        <p:nvCxnSpPr>
          <p:cNvPr id="413" name="Google Shape;413;p10"/>
          <p:cNvCxnSpPr/>
          <p:nvPr/>
        </p:nvCxnSpPr>
        <p:spPr>
          <a:xfrm>
            <a:off x="7603378" y="2846422"/>
            <a:ext cx="817056" cy="0"/>
          </a:xfrm>
          <a:prstGeom prst="straightConnector1">
            <a:avLst/>
          </a:prstGeom>
          <a:noFill/>
          <a:ln w="19050" cap="flat" cmpd="sng">
            <a:solidFill>
              <a:srgbClr val="FFC000"/>
            </a:solidFill>
            <a:prstDash val="solid"/>
            <a:miter lim="800000"/>
            <a:headEnd type="none" w="sm" len="sm"/>
            <a:tailEnd type="none" w="sm" len="sm"/>
          </a:ln>
        </p:spPr>
      </p:cxnSp>
      <p:sp>
        <p:nvSpPr>
          <p:cNvPr id="428" name="Google Shape;428;p10"/>
          <p:cNvSpPr/>
          <p:nvPr/>
        </p:nvSpPr>
        <p:spPr>
          <a:xfrm>
            <a:off x="306089" y="1871603"/>
            <a:ext cx="6070893" cy="70788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rPr>
              <a:t>Identification des indicateurs clés de performance</a:t>
            </a:r>
            <a:endParaRPr lang="fr-FR" sz="2000" b="1">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215900" algn="l" rtl="0">
              <a:spcBef>
                <a:spcPts val="0"/>
              </a:spcBef>
              <a:spcAft>
                <a:spcPts val="0"/>
              </a:spcAft>
              <a:buClr>
                <a:schemeClr val="dk1"/>
              </a:buClr>
              <a:buSzPts val="2000"/>
              <a:buFont typeface="Noto Sans Symbols"/>
              <a:buNone/>
            </a:pPr>
            <a:endParaRPr sz="2000">
              <a:solidFill>
                <a:srgbClr val="9E978E"/>
              </a:solidFill>
              <a:latin typeface="Calibri" panose="020F0502020204030204"/>
              <a:ea typeface="Calibri" panose="020F0502020204030204"/>
              <a:cs typeface="Calibri" panose="020F0502020204030204"/>
              <a:sym typeface="Calibri" panose="020F0502020204030204"/>
            </a:endParaRPr>
          </a:p>
        </p:txBody>
      </p:sp>
      <p:sp>
        <p:nvSpPr>
          <p:cNvPr id="429" name="Google Shape;429;p10"/>
          <p:cNvSpPr/>
          <p:nvPr/>
        </p:nvSpPr>
        <p:spPr>
          <a:xfrm>
            <a:off x="166532" y="1323173"/>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(1/16)</a:t>
            </a:r>
            <a:endPar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30" name="Google Shape;430;p10"/>
          <p:cNvSpPr txBox="1"/>
          <p:nvPr>
            <p:ph type="sldNum" idx="12"/>
          </p:nvPr>
        </p:nvSpPr>
        <p:spPr>
          <a:xfrm>
            <a:off x="11593150" y="6477289"/>
            <a:ext cx="434640" cy="38071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rPr>
              <a:t>9</a:t>
            </a:r>
            <a:endParaRPr lang="fr-FR" sz="17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31" name="Google Shape;431;p10"/>
          <p:cNvSpPr/>
          <p:nvPr/>
        </p:nvSpPr>
        <p:spPr>
          <a:xfrm>
            <a:off x="8406846" y="2612961"/>
            <a:ext cx="2870754" cy="461444"/>
          </a:xfrm>
          <a:prstGeom prst="roundRect">
            <a:avLst>
              <a:gd name="adj" fmla="val 50000"/>
            </a:avLst>
          </a:prstGeom>
          <a:solidFill>
            <a:srgbClr val="2244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panose="020B0604020202020204"/>
              <a:ea typeface="Arial" panose="020B0604020202020204"/>
              <a:cs typeface="Arial" panose="020B0604020202020204"/>
              <a:sym typeface="Arial" panose="020B0604020202020204"/>
            </a:endParaRPr>
          </a:p>
        </p:txBody>
      </p:sp>
      <p:sp>
        <p:nvSpPr>
          <p:cNvPr id="432" name="Google Shape;432;p10"/>
          <p:cNvSpPr txBox="1"/>
          <p:nvPr/>
        </p:nvSpPr>
        <p:spPr>
          <a:xfrm>
            <a:off x="8736492" y="2612960"/>
            <a:ext cx="3073978" cy="3975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a:solidFill>
                  <a:schemeClr val="lt1"/>
                </a:solidFill>
                <a:latin typeface="Times New Roman" panose="02020603050405020304"/>
                <a:ea typeface="Times New Roman" panose="02020603050405020304"/>
                <a:cs typeface="Times New Roman" panose="02020603050405020304"/>
                <a:sym typeface="Times New Roman" panose="02020603050405020304"/>
              </a:rPr>
              <a:t>Suivi des réclamation</a:t>
            </a:r>
            <a:endParaRPr lang="fr-FR" sz="200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42" name="Google Shape;342;p8"/>
          <p:cNvSpPr txBox="1"/>
          <p:nvPr/>
        </p:nvSpPr>
        <p:spPr>
          <a:xfrm>
            <a:off x="2528050" y="568302"/>
            <a:ext cx="1532414" cy="307777"/>
          </a:xfrm>
          <a:prstGeom prst="rect">
            <a:avLst/>
          </a:prstGeom>
          <a:noFill/>
          <a:ln>
            <a:noFill/>
          </a:ln>
        </p:spPr>
        <p:txBody>
          <a:bodyPr spcFirstLastPara="1" wrap="square" lIns="91425" tIns="45700" rIns="91425" bIns="45700" anchor="t" anchorCtr="0">
            <a:spAutoFit/>
          </a:bodyPr>
          <a:p>
            <a:pPr marL="0" indent="0">
              <a:buNone/>
            </a:pPr>
            <a:endParaRPr>
              <a:solidFill>
                <a:srgbClr val="BE0F1D"/>
              </a:solidFill>
              <a:latin typeface="Cambria" panose="02040503050406030204"/>
              <a:ea typeface="Cambria" panose="02040503050406030204"/>
              <a:cs typeface="Cambria" panose="02040503050406030204"/>
              <a:sym typeface="Cambria" panose="02040503050406030204"/>
            </a:endParaRPr>
          </a:p>
        </p:txBody>
      </p:sp>
      <p:cxnSp>
        <p:nvCxnSpPr>
          <p:cNvPr id="12" name="Google Shape;140;p3"/>
          <p:cNvCxnSpPr/>
          <p:nvPr/>
        </p:nvCxnSpPr>
        <p:spPr>
          <a:xfrm>
            <a:off x="983441" y="332710"/>
            <a:ext cx="10558145" cy="3810"/>
          </a:xfrm>
          <a:prstGeom prst="straightConnector1">
            <a:avLst/>
          </a:prstGeom>
          <a:noFill/>
          <a:ln w="9525" cap="flat" cmpd="sng">
            <a:solidFill>
              <a:srgbClr val="002060"/>
            </a:solidFill>
            <a:prstDash val="solid"/>
            <a:miter lim="800000"/>
            <a:headEnd type="diamond" w="med" len="med"/>
            <a:tailEnd type="stealth" w="med" len="med"/>
          </a:ln>
        </p:spPr>
      </p:cxnSp>
      <p:sp>
        <p:nvSpPr>
          <p:cNvPr id="2" name="Google Shape;141;p3"/>
          <p:cNvSpPr/>
          <p:nvPr/>
        </p:nvSpPr>
        <p:spPr>
          <a:xfrm>
            <a:off x="4403782" y="232829"/>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 name="Google Shape;143;p3"/>
          <p:cNvSpPr/>
          <p:nvPr/>
        </p:nvSpPr>
        <p:spPr>
          <a:xfrm>
            <a:off x="6600059" y="233056"/>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45;p3"/>
          <p:cNvSpPr/>
          <p:nvPr/>
        </p:nvSpPr>
        <p:spPr>
          <a:xfrm>
            <a:off x="8688960" y="23326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6;p3"/>
          <p:cNvSpPr/>
          <p:nvPr/>
        </p:nvSpPr>
        <p:spPr>
          <a:xfrm>
            <a:off x="10560681" y="233565"/>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47;p3"/>
          <p:cNvSpPr/>
          <p:nvPr/>
        </p:nvSpPr>
        <p:spPr>
          <a:xfrm>
            <a:off x="2063718" y="232829"/>
            <a:ext cx="273972" cy="249855"/>
          </a:xfrm>
          <a:prstGeom prst="ellipse">
            <a:avLst/>
          </a:prstGeom>
          <a:solidFill>
            <a:srgbClr val="0070C0"/>
          </a:solidFill>
          <a:ln>
            <a:solidFill>
              <a:srgbClr val="0070C0"/>
            </a:solidFill>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7" name="Google Shape;148;p3"/>
          <p:cNvSpPr txBox="1"/>
          <p:nvPr/>
        </p:nvSpPr>
        <p:spPr>
          <a:xfrm>
            <a:off x="1632135" y="687044"/>
            <a:ext cx="1241278"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Google Shape;149;p3"/>
          <p:cNvSpPr txBox="1"/>
          <p:nvPr/>
        </p:nvSpPr>
        <p:spPr>
          <a:xfrm>
            <a:off x="3792107" y="686794"/>
            <a:ext cx="201740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Google Shape;150;p3"/>
          <p:cNvSpPr txBox="1"/>
          <p:nvPr/>
        </p:nvSpPr>
        <p:spPr>
          <a:xfrm>
            <a:off x="6240284" y="691239"/>
            <a:ext cx="1654060" cy="32067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Google Shape;151;p3"/>
          <p:cNvSpPr txBox="1"/>
          <p:nvPr/>
        </p:nvSpPr>
        <p:spPr>
          <a:xfrm>
            <a:off x="8296155" y="698298"/>
            <a:ext cx="1122920"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endPar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Google Shape;152;p3"/>
          <p:cNvSpPr txBox="1"/>
          <p:nvPr/>
        </p:nvSpPr>
        <p:spPr>
          <a:xfrm>
            <a:off x="9624804" y="691873"/>
            <a:ext cx="2374964" cy="323165"/>
          </a:xfrm>
          <a:prstGeom prst="rect">
            <a:avLst/>
          </a:prstGeom>
          <a:noFill/>
          <a:ln>
            <a:noFill/>
          </a:ln>
        </p:spPr>
        <p:txBody>
          <a:bodyPr spcFirstLastPara="1" wrap="square" lIns="91425" tIns="45700" rIns="91425" bIns="45700" anchor="t" anchorCtr="0">
            <a:spAutoFit/>
          </a:bodyPr>
          <a:p>
            <a:pPr marL="0" indent="0">
              <a:buNone/>
            </a:pP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a:solidFill>
                  <a:srgbClr val="0070C0"/>
                </a:solidFill>
                <a:latin typeface="Calibri" panose="020F0502020204030204"/>
                <a:ea typeface="Calibri" panose="020F0502020204030204"/>
                <a:cs typeface="Calibri" panose="020F0502020204030204"/>
                <a:sym typeface="Calibri" panose="020F0502020204030204"/>
              </a:rPr>
              <a:t> </a:t>
            </a:r>
            <a:r>
              <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endParaRPr lang="fr-FR" sz="1500">
              <a:solidFill>
                <a:srgbClr val="0070C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6" name="Google Shape;246;p32"/>
          <p:cNvSpPr/>
          <p:nvPr/>
        </p:nvSpPr>
        <p:spPr>
          <a:xfrm rot="536552">
            <a:off x="1356235" y="6078221"/>
            <a:ext cx="1217803" cy="1178640"/>
          </a:xfrm>
          <a:prstGeom prst="diamond">
            <a:avLst/>
          </a:prstGeom>
          <a:noFill/>
          <a:ln w="28575" cap="flat" cmpd="sng">
            <a:solidFill>
              <a:srgbClr val="143C6A"/>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 name="Google Shape;245;p32"/>
          <p:cNvSpPr/>
          <p:nvPr/>
        </p:nvSpPr>
        <p:spPr>
          <a:xfrm rot="4753517">
            <a:off x="683692" y="5824890"/>
            <a:ext cx="1763592" cy="1728228"/>
          </a:xfrm>
          <a:prstGeom prst="diamond">
            <a:avLst/>
          </a:prstGeom>
          <a:noFill/>
          <a:ln w="28575" cap="flat" cmpd="sng">
            <a:solidFill>
              <a:srgbClr val="F28A00"/>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7"/>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405"/>
                                        </p:tgtEl>
                                        <p:attrNameLst>
                                          <p:attrName>style.visibility</p:attrName>
                                        </p:attrNameLst>
                                      </p:cBhvr>
                                      <p:to>
                                        <p:strVal val="visible"/>
                                      </p:to>
                                    </p:set>
                                    <p:animEffect transition="in" filter="fade">
                                      <p:cBhvr>
                                        <p:cTn id="15" dur="500"/>
                                        <p:tgtEl>
                                          <p:spTgt spid="40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3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2"/>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406"/>
                                        </p:tgtEl>
                                        <p:attrNameLst>
                                          <p:attrName>style.visibility</p:attrName>
                                        </p:attrNameLst>
                                      </p:cBhvr>
                                      <p:to>
                                        <p:strVal val="visible"/>
                                      </p:to>
                                    </p:set>
                                    <p:animEffect transition="in" filter="fade">
                                      <p:cBhvr>
                                        <p:cTn id="28" dur="5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Personnalisé 3">
      <a:dk1>
        <a:srgbClr val="C10517"/>
      </a:dk1>
      <a:lt1>
        <a:srgbClr val="FFFFFF"/>
      </a:lt1>
      <a:dk2>
        <a:srgbClr val="C10517"/>
      </a:dk2>
      <a:lt2>
        <a:srgbClr val="C10517"/>
      </a:lt2>
      <a:accent1>
        <a:srgbClr val="C10517"/>
      </a:accent1>
      <a:accent2>
        <a:srgbClr val="C10517"/>
      </a:accent2>
      <a:accent3>
        <a:srgbClr val="C10517"/>
      </a:accent3>
      <a:accent4>
        <a:srgbClr val="C10517"/>
      </a:accent4>
      <a:accent5>
        <a:srgbClr val="C10517"/>
      </a:accent5>
      <a:accent6>
        <a:srgbClr val="C10517"/>
      </a:accent6>
      <a:hlink>
        <a:srgbClr val="C10517"/>
      </a:hlink>
      <a:folHlink>
        <a:srgbClr val="C1051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5227</Words>
  <Application>WPS Presentation</Application>
  <PresentationFormat/>
  <Paragraphs>548</Paragraphs>
  <Slides>27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Arial</vt:lpstr>
      <vt:lpstr>SimSun</vt:lpstr>
      <vt:lpstr>Wingdings</vt:lpstr>
      <vt:lpstr>Arial</vt:lpstr>
      <vt:lpstr>Calibri</vt:lpstr>
      <vt:lpstr>Times New Roman</vt:lpstr>
      <vt:lpstr>Noto Sans Symbols</vt:lpstr>
      <vt:lpstr>Segoe Print</vt:lpstr>
      <vt:lpstr>Cambria</vt:lpstr>
      <vt:lpstr>Microsoft YaHei</vt:lpstr>
      <vt:lpstr>Arial Unicode MS</vt:lpstr>
      <vt:lpstr>Wingdings</vt:lpstr>
      <vt:lpstr>Roboto Medium</vt:lpstr>
      <vt:lpstr>Wide Latin</vt:lpstr>
      <vt:lpstr>Office Theme</vt:lpstr>
      <vt:lpstr>PowerPoint 演示文稿</vt:lpstr>
      <vt:lpstr>Plan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Résultat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lenovo</cp:lastModifiedBy>
  <cp:revision>104</cp:revision>
  <dcterms:created xsi:type="dcterms:W3CDTF">2024-05-30T20:52:00Z</dcterms:created>
  <dcterms:modified xsi:type="dcterms:W3CDTF">2024-06-06T16:06:49Z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0x010100DF84066518732645A7CB9ACD5785972A</vt:lpwstr>
  </property>
  <property fmtid="{D5CDD505-2E9C-101B-9397-08002B2CF9AE}" pid="3" name="ICV">
    <vt:lpwstr>3AB7ED00CEE946559B4C8E5AE9A05CB2_13</vt:lpwstr>
  </property>
  <property fmtid="{D5CDD505-2E9C-101B-9397-08002B2CF9AE}" pid="4" name="KSOProductBuildVer">
    <vt:lpwstr>1033-12.2.0.16909</vt:lpwstr>
  </property>
</Properties>
</file>